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6" r:id="rId10"/>
    <p:sldId id="267" r:id="rId11"/>
    <p:sldId id="270" r:id="rId12"/>
    <p:sldId id="271" r:id="rId13"/>
    <p:sldId id="268" r:id="rId14"/>
    <p:sldId id="269" r:id="rId15"/>
    <p:sldId id="264"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3400"/>
      </a:spcBef>
      <a:spcAft>
        <a:spcPts val="0"/>
      </a:spcAft>
      <a:buClrTx/>
      <a:buSzTx/>
      <a:buFontTx/>
      <a:buNone/>
      <a:tabLst/>
      <a:defRPr kumimoji="0" sz="5000" b="0" i="0" u="none" strike="noStrike" cap="none" spc="0" normalizeH="0" baseline="0">
        <a:ln>
          <a:noFill/>
        </a:ln>
        <a:solidFill>
          <a:srgbClr val="414141"/>
        </a:solidFill>
        <a:effectLst/>
        <a:uFillTx/>
        <a:latin typeface="Palatino"/>
        <a:ea typeface="Palatino"/>
        <a:cs typeface="Palatino"/>
        <a:sym typeface="Palatino"/>
      </a:defRPr>
    </a:lvl1pPr>
    <a:lvl2pPr marL="0" marR="0" indent="0" algn="l" defTabSz="825500" rtl="0" fontAlgn="auto" latinLnBrk="0" hangingPunct="0">
      <a:lnSpc>
        <a:spcPct val="100000"/>
      </a:lnSpc>
      <a:spcBef>
        <a:spcPts val="3400"/>
      </a:spcBef>
      <a:spcAft>
        <a:spcPts val="0"/>
      </a:spcAft>
      <a:buClrTx/>
      <a:buSzTx/>
      <a:buFontTx/>
      <a:buNone/>
      <a:tabLst/>
      <a:defRPr kumimoji="0" sz="5000" b="0" i="0" u="none" strike="noStrike" cap="none" spc="0" normalizeH="0" baseline="0">
        <a:ln>
          <a:noFill/>
        </a:ln>
        <a:solidFill>
          <a:srgbClr val="414141"/>
        </a:solidFill>
        <a:effectLst/>
        <a:uFillTx/>
        <a:latin typeface="Palatino"/>
        <a:ea typeface="Palatino"/>
        <a:cs typeface="Palatino"/>
        <a:sym typeface="Palatino"/>
      </a:defRPr>
    </a:lvl2pPr>
    <a:lvl3pPr marL="0" marR="0" indent="0" algn="l" defTabSz="825500" rtl="0" fontAlgn="auto" latinLnBrk="0" hangingPunct="0">
      <a:lnSpc>
        <a:spcPct val="100000"/>
      </a:lnSpc>
      <a:spcBef>
        <a:spcPts val="3400"/>
      </a:spcBef>
      <a:spcAft>
        <a:spcPts val="0"/>
      </a:spcAft>
      <a:buClrTx/>
      <a:buSzTx/>
      <a:buFontTx/>
      <a:buNone/>
      <a:tabLst/>
      <a:defRPr kumimoji="0" sz="5000" b="0" i="0" u="none" strike="noStrike" cap="none" spc="0" normalizeH="0" baseline="0">
        <a:ln>
          <a:noFill/>
        </a:ln>
        <a:solidFill>
          <a:srgbClr val="414141"/>
        </a:solidFill>
        <a:effectLst/>
        <a:uFillTx/>
        <a:latin typeface="Palatino"/>
        <a:ea typeface="Palatino"/>
        <a:cs typeface="Palatino"/>
        <a:sym typeface="Palatino"/>
      </a:defRPr>
    </a:lvl3pPr>
    <a:lvl4pPr marL="0" marR="0" indent="0" algn="l" defTabSz="825500" rtl="0" fontAlgn="auto" latinLnBrk="0" hangingPunct="0">
      <a:lnSpc>
        <a:spcPct val="100000"/>
      </a:lnSpc>
      <a:spcBef>
        <a:spcPts val="3400"/>
      </a:spcBef>
      <a:spcAft>
        <a:spcPts val="0"/>
      </a:spcAft>
      <a:buClrTx/>
      <a:buSzTx/>
      <a:buFontTx/>
      <a:buNone/>
      <a:tabLst/>
      <a:defRPr kumimoji="0" sz="5000" b="0" i="0" u="none" strike="noStrike" cap="none" spc="0" normalizeH="0" baseline="0">
        <a:ln>
          <a:noFill/>
        </a:ln>
        <a:solidFill>
          <a:srgbClr val="414141"/>
        </a:solidFill>
        <a:effectLst/>
        <a:uFillTx/>
        <a:latin typeface="Palatino"/>
        <a:ea typeface="Palatino"/>
        <a:cs typeface="Palatino"/>
        <a:sym typeface="Palatino"/>
      </a:defRPr>
    </a:lvl4pPr>
    <a:lvl5pPr marL="0" marR="0" indent="0" algn="l" defTabSz="825500" rtl="0" fontAlgn="auto" latinLnBrk="0" hangingPunct="0">
      <a:lnSpc>
        <a:spcPct val="100000"/>
      </a:lnSpc>
      <a:spcBef>
        <a:spcPts val="3400"/>
      </a:spcBef>
      <a:spcAft>
        <a:spcPts val="0"/>
      </a:spcAft>
      <a:buClrTx/>
      <a:buSzTx/>
      <a:buFontTx/>
      <a:buNone/>
      <a:tabLst/>
      <a:defRPr kumimoji="0" sz="5000" b="0" i="0" u="none" strike="noStrike" cap="none" spc="0" normalizeH="0" baseline="0">
        <a:ln>
          <a:noFill/>
        </a:ln>
        <a:solidFill>
          <a:srgbClr val="414141"/>
        </a:solidFill>
        <a:effectLst/>
        <a:uFillTx/>
        <a:latin typeface="Palatino"/>
        <a:ea typeface="Palatino"/>
        <a:cs typeface="Palatino"/>
        <a:sym typeface="Palatino"/>
      </a:defRPr>
    </a:lvl5pPr>
    <a:lvl6pPr marL="0" marR="0" indent="0" algn="l" defTabSz="825500" rtl="0" fontAlgn="auto" latinLnBrk="0" hangingPunct="0">
      <a:lnSpc>
        <a:spcPct val="100000"/>
      </a:lnSpc>
      <a:spcBef>
        <a:spcPts val="3400"/>
      </a:spcBef>
      <a:spcAft>
        <a:spcPts val="0"/>
      </a:spcAft>
      <a:buClrTx/>
      <a:buSzTx/>
      <a:buFontTx/>
      <a:buNone/>
      <a:tabLst/>
      <a:defRPr kumimoji="0" sz="5000" b="0" i="0" u="none" strike="noStrike" cap="none" spc="0" normalizeH="0" baseline="0">
        <a:ln>
          <a:noFill/>
        </a:ln>
        <a:solidFill>
          <a:srgbClr val="414141"/>
        </a:solidFill>
        <a:effectLst/>
        <a:uFillTx/>
        <a:latin typeface="Palatino"/>
        <a:ea typeface="Palatino"/>
        <a:cs typeface="Palatino"/>
        <a:sym typeface="Palatino"/>
      </a:defRPr>
    </a:lvl6pPr>
    <a:lvl7pPr marL="0" marR="0" indent="0" algn="l" defTabSz="825500" rtl="0" fontAlgn="auto" latinLnBrk="0" hangingPunct="0">
      <a:lnSpc>
        <a:spcPct val="100000"/>
      </a:lnSpc>
      <a:spcBef>
        <a:spcPts val="3400"/>
      </a:spcBef>
      <a:spcAft>
        <a:spcPts val="0"/>
      </a:spcAft>
      <a:buClrTx/>
      <a:buSzTx/>
      <a:buFontTx/>
      <a:buNone/>
      <a:tabLst/>
      <a:defRPr kumimoji="0" sz="5000" b="0" i="0" u="none" strike="noStrike" cap="none" spc="0" normalizeH="0" baseline="0">
        <a:ln>
          <a:noFill/>
        </a:ln>
        <a:solidFill>
          <a:srgbClr val="414141"/>
        </a:solidFill>
        <a:effectLst/>
        <a:uFillTx/>
        <a:latin typeface="Palatino"/>
        <a:ea typeface="Palatino"/>
        <a:cs typeface="Palatino"/>
        <a:sym typeface="Palatino"/>
      </a:defRPr>
    </a:lvl7pPr>
    <a:lvl8pPr marL="0" marR="0" indent="0" algn="l" defTabSz="825500" rtl="0" fontAlgn="auto" latinLnBrk="0" hangingPunct="0">
      <a:lnSpc>
        <a:spcPct val="100000"/>
      </a:lnSpc>
      <a:spcBef>
        <a:spcPts val="3400"/>
      </a:spcBef>
      <a:spcAft>
        <a:spcPts val="0"/>
      </a:spcAft>
      <a:buClrTx/>
      <a:buSzTx/>
      <a:buFontTx/>
      <a:buNone/>
      <a:tabLst/>
      <a:defRPr kumimoji="0" sz="5000" b="0" i="0" u="none" strike="noStrike" cap="none" spc="0" normalizeH="0" baseline="0">
        <a:ln>
          <a:noFill/>
        </a:ln>
        <a:solidFill>
          <a:srgbClr val="414141"/>
        </a:solidFill>
        <a:effectLst/>
        <a:uFillTx/>
        <a:latin typeface="Palatino"/>
        <a:ea typeface="Palatino"/>
        <a:cs typeface="Palatino"/>
        <a:sym typeface="Palatino"/>
      </a:defRPr>
    </a:lvl8pPr>
    <a:lvl9pPr marL="0" marR="0" indent="0" algn="l" defTabSz="825500" rtl="0" fontAlgn="auto" latinLnBrk="0" hangingPunct="0">
      <a:lnSpc>
        <a:spcPct val="100000"/>
      </a:lnSpc>
      <a:spcBef>
        <a:spcPts val="3400"/>
      </a:spcBef>
      <a:spcAft>
        <a:spcPts val="0"/>
      </a:spcAft>
      <a:buClrTx/>
      <a:buSzTx/>
      <a:buFontTx/>
      <a:buNone/>
      <a:tabLst/>
      <a:defRPr kumimoji="0" sz="5000" b="0" i="0" u="none" strike="noStrike" cap="none" spc="0" normalizeH="0" baseline="0">
        <a:ln>
          <a:noFill/>
        </a:ln>
        <a:solidFill>
          <a:srgbClr val="414141"/>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solidFill>
                <a:srgbClr val="C9C3BA"/>
              </a:solidFill>
              <a:prstDash val="solid"/>
              <a:miter lim="400000"/>
            </a:ln>
          </a:insideV>
        </a:tcBdr>
        <a:fill>
          <a:noFill/>
        </a:fill>
      </a:tcStyle>
    </a:lastRow>
    <a:fir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solidFill>
                <a:srgbClr val="C9C3BA"/>
              </a:solidFill>
              <a:prstDash val="solid"/>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6"/>
    <p:restoredTop sz="94684"/>
  </p:normalViewPr>
  <p:slideViewPr>
    <p:cSldViewPr snapToGrid="0">
      <p:cViewPr varScale="1">
        <p:scale>
          <a:sx n="53" d="100"/>
          <a:sy n="53"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xfrm>
            <a:off x="1143000" y="685800"/>
            <a:ext cx="4572000" cy="3429000"/>
          </a:xfrm>
          <a:prstGeom prst="rect">
            <a:avLst/>
          </a:prstGeom>
        </p:spPr>
        <p:txBody>
          <a:bodyPr/>
          <a:lstStyle/>
          <a:p>
            <a:endParaRPr/>
          </a:p>
        </p:txBody>
      </p:sp>
      <p:sp>
        <p:nvSpPr>
          <p:cNvPr id="157" name="Shape 15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Başlı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 name="Line"/>
          <p:cNvSpPr/>
          <p:nvPr/>
        </p:nvSpPr>
        <p:spPr>
          <a:xfrm>
            <a:off x="952500" y="9245600"/>
            <a:ext cx="22498974"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4" name="Line"/>
          <p:cNvSpPr/>
          <p:nvPr/>
        </p:nvSpPr>
        <p:spPr>
          <a:xfrm>
            <a:off x="952500" y="5765800"/>
            <a:ext cx="22500035"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5" name="Line"/>
          <p:cNvSpPr/>
          <p:nvPr/>
        </p:nvSpPr>
        <p:spPr>
          <a:xfrm flipV="1">
            <a:off x="14989317" y="6339647"/>
            <a:ext cx="1" cy="2310129"/>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6" name="Lorem Ipsum Dolor"/>
          <p:cNvSpPr txBox="1">
            <a:spLocks noGrp="1"/>
          </p:cNvSpPr>
          <p:nvPr>
            <p:ph type="body" sz="quarter" idx="21"/>
          </p:nvPr>
        </p:nvSpPr>
        <p:spPr>
          <a:xfrm>
            <a:off x="952500" y="4965700"/>
            <a:ext cx="13500100" cy="635000"/>
          </a:xfrm>
          <a:prstGeom prst="rect">
            <a:avLst/>
          </a:prstGeom>
        </p:spPr>
        <p:txBody>
          <a:bodyPr>
            <a:spAutoFit/>
          </a:bodyPr>
          <a:lstStyle>
            <a:lvl1pPr marL="0" indent="0">
              <a:lnSpc>
                <a:spcPct val="110000"/>
              </a:lnSpc>
              <a:spcBef>
                <a:spcPts val="0"/>
              </a:spcBef>
              <a:buClrTx/>
              <a:buSzTx/>
              <a:buFontTx/>
              <a:buNone/>
              <a:defRPr sz="3200" i="1"/>
            </a:lvl1pPr>
          </a:lstStyle>
          <a:p>
            <a:r>
              <a:t>Lorem Ipsum Dolor</a:t>
            </a:r>
          </a:p>
        </p:txBody>
      </p:sp>
      <p:sp>
        <p:nvSpPr>
          <p:cNvPr id="17" name="Title Text"/>
          <p:cNvSpPr txBox="1">
            <a:spLocks noGrp="1"/>
          </p:cNvSpPr>
          <p:nvPr>
            <p:ph type="title"/>
          </p:nvPr>
        </p:nvSpPr>
        <p:spPr>
          <a:xfrm>
            <a:off x="952500" y="5829300"/>
            <a:ext cx="13500100" cy="3340100"/>
          </a:xfrm>
          <a:prstGeom prst="rect">
            <a:avLst/>
          </a:prstGeom>
        </p:spPr>
        <p:txBody>
          <a:bodyPr/>
          <a:lstStyle>
            <a:lvl1pPr algn="l"/>
          </a:lstStyle>
          <a:p>
            <a:r>
              <a:t>Title Text</a:t>
            </a:r>
          </a:p>
        </p:txBody>
      </p:sp>
      <p:sp>
        <p:nvSpPr>
          <p:cNvPr id="18" name="Body Level One…"/>
          <p:cNvSpPr txBox="1">
            <a:spLocks noGrp="1"/>
          </p:cNvSpPr>
          <p:nvPr>
            <p:ph type="body" sz="quarter" idx="1"/>
          </p:nvPr>
        </p:nvSpPr>
        <p:spPr>
          <a:xfrm>
            <a:off x="15532100" y="5829300"/>
            <a:ext cx="7950200" cy="3340100"/>
          </a:xfrm>
          <a:prstGeom prst="rect">
            <a:avLst/>
          </a:prstGeom>
        </p:spPr>
        <p:txBody>
          <a:bodyPr/>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Madde İşaretleri">
    <p:spTree>
      <p:nvGrpSpPr>
        <p:cNvPr id="1" name=""/>
        <p:cNvGrpSpPr/>
        <p:nvPr/>
      </p:nvGrpSpPr>
      <p:grpSpPr>
        <a:xfrm>
          <a:off x="0" y="0"/>
          <a:ext cx="0" cy="0"/>
          <a:chOff x="0" y="0"/>
          <a:chExt cx="0" cy="0"/>
        </a:xfrm>
      </p:grpSpPr>
      <p:sp>
        <p:nvSpPr>
          <p:cNvPr id="115" name="Body Level One…"/>
          <p:cNvSpPr txBox="1">
            <a:spLocks noGrp="1"/>
          </p:cNvSpPr>
          <p:nvPr>
            <p:ph type="body" idx="1"/>
          </p:nvPr>
        </p:nvSpPr>
        <p:spPr>
          <a:xfrm>
            <a:off x="952500" y="1778000"/>
            <a:ext cx="22479000" cy="10147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Fotoğraf - 3 Yukarı">
    <p:spTree>
      <p:nvGrpSpPr>
        <p:cNvPr id="1" name=""/>
        <p:cNvGrpSpPr/>
        <p:nvPr/>
      </p:nvGrpSpPr>
      <p:grpSpPr>
        <a:xfrm>
          <a:off x="0" y="0"/>
          <a:ext cx="0" cy="0"/>
          <a:chOff x="0" y="0"/>
          <a:chExt cx="0" cy="0"/>
        </a:xfrm>
      </p:grpSpPr>
      <p:sp>
        <p:nvSpPr>
          <p:cNvPr id="123" name="Arka planda bulutların olduğu asma köprü halatlarına doğru yukarı bakan siyah-beyaz bir fotoğraf"/>
          <p:cNvSpPr>
            <a:spLocks noGrp="1"/>
          </p:cNvSpPr>
          <p:nvPr>
            <p:ph type="pic" sz="half" idx="21"/>
          </p:nvPr>
        </p:nvSpPr>
        <p:spPr>
          <a:xfrm>
            <a:off x="12232231" y="6024722"/>
            <a:ext cx="11497993" cy="8088517"/>
          </a:xfrm>
          <a:prstGeom prst="rect">
            <a:avLst/>
          </a:prstGeom>
          <a:ln w="9525">
            <a:round/>
          </a:ln>
        </p:spPr>
        <p:txBody>
          <a:bodyPr lIns="91439" tIns="45719" rIns="91439" bIns="45719" anchor="t">
            <a:noAutofit/>
          </a:bodyPr>
          <a:lstStyle/>
          <a:p>
            <a:endParaRPr/>
          </a:p>
        </p:txBody>
      </p:sp>
      <p:sp>
        <p:nvSpPr>
          <p:cNvPr id="124" name="Hollanda’daki Zeeland köprüsünün siyah-beyaz fotoğrafı"/>
          <p:cNvSpPr>
            <a:spLocks noGrp="1"/>
          </p:cNvSpPr>
          <p:nvPr>
            <p:ph type="pic" sz="half" idx="22"/>
          </p:nvPr>
        </p:nvSpPr>
        <p:spPr>
          <a:xfrm>
            <a:off x="12349986" y="635000"/>
            <a:ext cx="11226801" cy="6807200"/>
          </a:xfrm>
          <a:prstGeom prst="rect">
            <a:avLst/>
          </a:prstGeom>
          <a:ln w="9525">
            <a:round/>
          </a:ln>
        </p:spPr>
        <p:txBody>
          <a:bodyPr lIns="91439" tIns="45719" rIns="91439" bIns="45719" anchor="t">
            <a:noAutofit/>
          </a:bodyPr>
          <a:lstStyle/>
          <a:p>
            <a:endParaRPr/>
          </a:p>
        </p:txBody>
      </p:sp>
      <p:sp>
        <p:nvSpPr>
          <p:cNvPr id="125" name="Gökyüzüne karşı bir nehrin üzerinden geçen köprünün alt tarafının siyah-beyaz fotoğrafı "/>
          <p:cNvSpPr>
            <a:spLocks noGrp="1"/>
          </p:cNvSpPr>
          <p:nvPr>
            <p:ph type="pic" idx="23"/>
          </p:nvPr>
        </p:nvSpPr>
        <p:spPr>
          <a:xfrm>
            <a:off x="730989" y="-2438400"/>
            <a:ext cx="11050413" cy="16192500"/>
          </a:xfrm>
          <a:prstGeom prst="rect">
            <a:avLst/>
          </a:prstGeom>
          <a:ln w="9525">
            <a:round/>
          </a:ln>
        </p:spPr>
        <p:txBody>
          <a:bodyPr lIns="91439" tIns="45719" rIns="91439" bIns="45719" anchor="t">
            <a:noAutofit/>
          </a:bodyPr>
          <a:lstStyle/>
          <a:p>
            <a:endParaRPr/>
          </a:p>
        </p:txBody>
      </p:sp>
      <p:sp>
        <p:nvSpPr>
          <p:cNvPr id="1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Alıntı">
    <p:spTree>
      <p:nvGrpSpPr>
        <p:cNvPr id="1" name=""/>
        <p:cNvGrpSpPr/>
        <p:nvPr/>
      </p:nvGrpSpPr>
      <p:grpSpPr>
        <a:xfrm>
          <a:off x="0" y="0"/>
          <a:ext cx="0" cy="0"/>
          <a:chOff x="0" y="0"/>
          <a:chExt cx="0" cy="0"/>
        </a:xfrm>
      </p:grpSpPr>
      <p:sp>
        <p:nvSpPr>
          <p:cNvPr id="133" name="-Ali Utku"/>
          <p:cNvSpPr txBox="1">
            <a:spLocks noGrp="1"/>
          </p:cNvSpPr>
          <p:nvPr>
            <p:ph type="body" sz="quarter" idx="21"/>
          </p:nvPr>
        </p:nvSpPr>
        <p:spPr>
          <a:xfrm>
            <a:off x="990600" y="8420100"/>
            <a:ext cx="22390100" cy="812800"/>
          </a:xfrm>
          <a:prstGeom prst="rect">
            <a:avLst/>
          </a:prstGeom>
        </p:spPr>
        <p:txBody>
          <a:bodyPr anchor="t">
            <a:spAutoFit/>
          </a:bodyPr>
          <a:lstStyle>
            <a:lvl1pPr marL="0" indent="0" algn="ctr">
              <a:spcBef>
                <a:spcPts val="1700"/>
              </a:spcBef>
              <a:buClrTx/>
              <a:buSzTx/>
              <a:buFontTx/>
              <a:buNone/>
              <a:defRPr sz="4200" i="1"/>
            </a:lvl1pPr>
          </a:lstStyle>
          <a:p>
            <a:r>
              <a:t>-Ali Utku</a:t>
            </a:r>
          </a:p>
        </p:txBody>
      </p:sp>
      <p:sp>
        <p:nvSpPr>
          <p:cNvPr id="134" name="“Buraya bir alıntı yazın.”"/>
          <p:cNvSpPr txBox="1">
            <a:spLocks noGrp="1"/>
          </p:cNvSpPr>
          <p:nvPr>
            <p:ph type="body" sz="quarter" idx="22"/>
          </p:nvPr>
        </p:nvSpPr>
        <p:spPr>
          <a:xfrm>
            <a:off x="2374900" y="6000750"/>
            <a:ext cx="19621500" cy="939800"/>
          </a:xfrm>
          <a:prstGeom prst="rect">
            <a:avLst/>
          </a:prstGeom>
        </p:spPr>
        <p:txBody>
          <a:bodyPr>
            <a:spAutoFit/>
          </a:bodyPr>
          <a:lstStyle>
            <a:lvl1pPr marL="0" indent="0" algn="ctr">
              <a:spcBef>
                <a:spcPts val="0"/>
              </a:spcBef>
              <a:buClrTx/>
              <a:buSzTx/>
              <a:buFontTx/>
              <a:buNone/>
            </a:lvl1pPr>
          </a:lstStyle>
          <a:p>
            <a:r>
              <a:t>“Buraya bir alıntı yazın.” </a:t>
            </a: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Fotoğraf">
    <p:spTree>
      <p:nvGrpSpPr>
        <p:cNvPr id="1" name=""/>
        <p:cNvGrpSpPr/>
        <p:nvPr/>
      </p:nvGrpSpPr>
      <p:grpSpPr>
        <a:xfrm>
          <a:off x="0" y="0"/>
          <a:ext cx="0" cy="0"/>
          <a:chOff x="0" y="0"/>
          <a:chExt cx="0" cy="0"/>
        </a:xfrm>
      </p:grpSpPr>
      <p:sp>
        <p:nvSpPr>
          <p:cNvPr id="142" name="Arka planda bulutların olduğu asma köprü halatlarına doğru yukarı bakan siyah-beyaz bir fotoğraf"/>
          <p:cNvSpPr>
            <a:spLocks noGrp="1"/>
          </p:cNvSpPr>
          <p:nvPr>
            <p:ph type="pic" idx="21"/>
          </p:nvPr>
        </p:nvSpPr>
        <p:spPr>
          <a:xfrm>
            <a:off x="0" y="-2654300"/>
            <a:ext cx="24384000" cy="17153467"/>
          </a:xfrm>
          <a:prstGeom prst="rect">
            <a:avLst/>
          </a:prstGeom>
        </p:spPr>
        <p:txBody>
          <a:bodyPr lIns="91439" tIns="45719" rIns="91439" bIns="45719" anchor="t">
            <a:noAutofit/>
          </a:bodyPr>
          <a:lstStyle/>
          <a:p>
            <a:endParaRPr/>
          </a:p>
        </p:txBody>
      </p:sp>
      <p:sp>
        <p:nvSpPr>
          <p:cNvPr id="1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oş">
    <p:spTree>
      <p:nvGrpSpPr>
        <p:cNvPr id="1" name=""/>
        <p:cNvGrpSpPr/>
        <p:nvPr/>
      </p:nvGrpSpPr>
      <p:grpSpPr>
        <a:xfrm>
          <a:off x="0" y="0"/>
          <a:ext cx="0" cy="0"/>
          <a:chOff x="0" y="0"/>
          <a:chExt cx="0" cy="0"/>
        </a:xfrm>
      </p:grpSpPr>
      <p:sp>
        <p:nvSpPr>
          <p:cNvPr id="1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otoğraf - Yatay">
    <p:spTree>
      <p:nvGrpSpPr>
        <p:cNvPr id="1" name=""/>
        <p:cNvGrpSpPr/>
        <p:nvPr/>
      </p:nvGrpSpPr>
      <p:grpSpPr>
        <a:xfrm>
          <a:off x="0" y="0"/>
          <a:ext cx="0" cy="0"/>
          <a:chOff x="0" y="0"/>
          <a:chExt cx="0" cy="0"/>
        </a:xfrm>
      </p:grpSpPr>
      <p:sp>
        <p:nvSpPr>
          <p:cNvPr id="26" name="Line"/>
          <p:cNvSpPr/>
          <p:nvPr/>
        </p:nvSpPr>
        <p:spPr>
          <a:xfrm flipV="1">
            <a:off x="14989317" y="9919062"/>
            <a:ext cx="1" cy="231013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27" name="Line"/>
          <p:cNvSpPr/>
          <p:nvPr/>
        </p:nvSpPr>
        <p:spPr>
          <a:xfrm>
            <a:off x="952500" y="12801600"/>
            <a:ext cx="22498974"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28" name="Line"/>
          <p:cNvSpPr/>
          <p:nvPr/>
        </p:nvSpPr>
        <p:spPr>
          <a:xfrm>
            <a:off x="952500" y="9321800"/>
            <a:ext cx="22500035"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29" name="Line"/>
          <p:cNvSpPr/>
          <p:nvPr/>
        </p:nvSpPr>
        <p:spPr>
          <a:xfrm flipV="1">
            <a:off x="14989317" y="9919062"/>
            <a:ext cx="1" cy="231013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0" name="Lorem Ipsum Dolor"/>
          <p:cNvSpPr txBox="1">
            <a:spLocks noGrp="1"/>
          </p:cNvSpPr>
          <p:nvPr>
            <p:ph type="body" sz="quarter" idx="21"/>
          </p:nvPr>
        </p:nvSpPr>
        <p:spPr>
          <a:xfrm>
            <a:off x="952500" y="8610600"/>
            <a:ext cx="13500100" cy="635000"/>
          </a:xfrm>
          <a:prstGeom prst="rect">
            <a:avLst/>
          </a:prstGeom>
        </p:spPr>
        <p:txBody>
          <a:bodyPr>
            <a:spAutoFit/>
          </a:bodyPr>
          <a:lstStyle>
            <a:lvl1pPr marL="0" indent="0">
              <a:lnSpc>
                <a:spcPct val="110000"/>
              </a:lnSpc>
              <a:spcBef>
                <a:spcPts val="0"/>
              </a:spcBef>
              <a:buClrTx/>
              <a:buSzTx/>
              <a:buFontTx/>
              <a:buNone/>
              <a:defRPr sz="3200" i="1"/>
            </a:lvl1pPr>
          </a:lstStyle>
          <a:p>
            <a:r>
              <a:t>Lorem Ipsum Dolor</a:t>
            </a:r>
          </a:p>
        </p:txBody>
      </p:sp>
      <p:sp>
        <p:nvSpPr>
          <p:cNvPr id="31" name="Hollanda’daki Zeeland köprüsünün siyah-beyaz fotoğrafı"/>
          <p:cNvSpPr>
            <a:spLocks noGrp="1"/>
          </p:cNvSpPr>
          <p:nvPr>
            <p:ph type="pic" idx="22"/>
          </p:nvPr>
        </p:nvSpPr>
        <p:spPr>
          <a:xfrm>
            <a:off x="952500" y="-1460500"/>
            <a:ext cx="22479000" cy="13893800"/>
          </a:xfrm>
          <a:prstGeom prst="rect">
            <a:avLst/>
          </a:prstGeom>
          <a:ln w="9525">
            <a:round/>
          </a:ln>
        </p:spPr>
        <p:txBody>
          <a:bodyPr lIns="91439" tIns="45719" rIns="91439" bIns="45719" anchor="t">
            <a:noAutofit/>
          </a:bodyPr>
          <a:lstStyle/>
          <a:p>
            <a:endParaRPr/>
          </a:p>
        </p:txBody>
      </p:sp>
      <p:sp>
        <p:nvSpPr>
          <p:cNvPr id="32" name="Title Text"/>
          <p:cNvSpPr txBox="1">
            <a:spLocks noGrp="1"/>
          </p:cNvSpPr>
          <p:nvPr>
            <p:ph type="title"/>
          </p:nvPr>
        </p:nvSpPr>
        <p:spPr>
          <a:xfrm>
            <a:off x="952500" y="9398000"/>
            <a:ext cx="13500100" cy="3340100"/>
          </a:xfrm>
          <a:prstGeom prst="rect">
            <a:avLst/>
          </a:prstGeom>
        </p:spPr>
        <p:txBody>
          <a:bodyPr/>
          <a:lstStyle>
            <a:lvl1pPr algn="l"/>
          </a:lstStyle>
          <a:p>
            <a:r>
              <a:t>Title Text</a:t>
            </a:r>
          </a:p>
        </p:txBody>
      </p:sp>
      <p:sp>
        <p:nvSpPr>
          <p:cNvPr id="33" name="Body Level One…"/>
          <p:cNvSpPr txBox="1">
            <a:spLocks noGrp="1"/>
          </p:cNvSpPr>
          <p:nvPr>
            <p:ph type="body" sz="quarter" idx="1"/>
          </p:nvPr>
        </p:nvSpPr>
        <p:spPr>
          <a:xfrm>
            <a:off x="15532100" y="9398000"/>
            <a:ext cx="7950200" cy="3340100"/>
          </a:xfrm>
          <a:prstGeom prst="rect">
            <a:avLst/>
          </a:prstGeom>
        </p:spPr>
        <p:txBody>
          <a:bodyPr/>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aşlık - Orta">
    <p:spTree>
      <p:nvGrpSpPr>
        <p:cNvPr id="1" name=""/>
        <p:cNvGrpSpPr/>
        <p:nvPr/>
      </p:nvGrpSpPr>
      <p:grpSpPr>
        <a:xfrm>
          <a:off x="0" y="0"/>
          <a:ext cx="0" cy="0"/>
          <a:chOff x="0" y="0"/>
          <a:chExt cx="0" cy="0"/>
        </a:xfrm>
      </p:grpSpPr>
      <p:sp>
        <p:nvSpPr>
          <p:cNvPr id="41" name="Title Text"/>
          <p:cNvSpPr txBox="1">
            <a:spLocks noGrp="1"/>
          </p:cNvSpPr>
          <p:nvPr>
            <p:ph type="title"/>
          </p:nvPr>
        </p:nvSpPr>
        <p:spPr>
          <a:xfrm>
            <a:off x="952500" y="5194300"/>
            <a:ext cx="22479000" cy="3340100"/>
          </a:xfrm>
          <a:prstGeom prst="rect">
            <a:avLst/>
          </a:prstGeom>
        </p:spPr>
        <p:txBody>
          <a:bodyPr/>
          <a:lstStyle/>
          <a:p>
            <a:r>
              <a:t>Title Text</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otoğraf - Düşey">
    <p:spTree>
      <p:nvGrpSpPr>
        <p:cNvPr id="1" name=""/>
        <p:cNvGrpSpPr/>
        <p:nvPr/>
      </p:nvGrpSpPr>
      <p:grpSpPr>
        <a:xfrm>
          <a:off x="0" y="0"/>
          <a:ext cx="0" cy="0"/>
          <a:chOff x="0" y="0"/>
          <a:chExt cx="0" cy="0"/>
        </a:xfrm>
      </p:grpSpPr>
      <p:sp>
        <p:nvSpPr>
          <p:cNvPr id="49" name="Line"/>
          <p:cNvSpPr/>
          <p:nvPr/>
        </p:nvSpPr>
        <p:spPr>
          <a:xfrm>
            <a:off x="952500" y="6858000"/>
            <a:ext cx="10643200"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0" name="Line"/>
          <p:cNvSpPr/>
          <p:nvPr/>
        </p:nvSpPr>
        <p:spPr>
          <a:xfrm>
            <a:off x="952500" y="3898900"/>
            <a:ext cx="10643093"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1" name="Lorem Ipsum Dolor"/>
          <p:cNvSpPr txBox="1">
            <a:spLocks noGrp="1"/>
          </p:cNvSpPr>
          <p:nvPr>
            <p:ph type="body" sz="quarter" idx="21"/>
          </p:nvPr>
        </p:nvSpPr>
        <p:spPr>
          <a:xfrm>
            <a:off x="952500" y="3124200"/>
            <a:ext cx="10642600" cy="635000"/>
          </a:xfrm>
          <a:prstGeom prst="rect">
            <a:avLst/>
          </a:prstGeom>
        </p:spPr>
        <p:txBody>
          <a:bodyPr anchor="b">
            <a:spAutoFit/>
          </a:bodyPr>
          <a:lstStyle>
            <a:lvl1pPr marL="0" indent="0">
              <a:lnSpc>
                <a:spcPct val="110000"/>
              </a:lnSpc>
              <a:spcBef>
                <a:spcPts val="0"/>
              </a:spcBef>
              <a:buClrTx/>
              <a:buSzTx/>
              <a:buFontTx/>
              <a:buNone/>
              <a:defRPr sz="3200" i="1"/>
            </a:lvl1pPr>
          </a:lstStyle>
          <a:p>
            <a:r>
              <a:t>Lorem Ipsum Dolor</a:t>
            </a:r>
          </a:p>
        </p:txBody>
      </p:sp>
      <p:sp>
        <p:nvSpPr>
          <p:cNvPr id="52" name="Gökyüzüne karşı bir nehrin üzerinden geçen köprünün alt tarafının siyah-beyaz fotoğrafı "/>
          <p:cNvSpPr>
            <a:spLocks noGrp="1"/>
          </p:cNvSpPr>
          <p:nvPr>
            <p:ph type="pic" idx="22"/>
          </p:nvPr>
        </p:nvSpPr>
        <p:spPr>
          <a:xfrm>
            <a:off x="12534900" y="-1651000"/>
            <a:ext cx="10799069" cy="15824200"/>
          </a:xfrm>
          <a:prstGeom prst="rect">
            <a:avLst/>
          </a:prstGeom>
          <a:ln w="9525">
            <a:round/>
          </a:ln>
        </p:spPr>
        <p:txBody>
          <a:bodyPr lIns="91439" tIns="45719" rIns="91439" bIns="45719" anchor="t">
            <a:noAutofit/>
          </a:bodyPr>
          <a:lstStyle/>
          <a:p>
            <a:endParaRPr/>
          </a:p>
        </p:txBody>
      </p:sp>
      <p:sp>
        <p:nvSpPr>
          <p:cNvPr id="53" name="Title Text"/>
          <p:cNvSpPr txBox="1">
            <a:spLocks noGrp="1"/>
          </p:cNvSpPr>
          <p:nvPr>
            <p:ph type="title"/>
          </p:nvPr>
        </p:nvSpPr>
        <p:spPr>
          <a:xfrm>
            <a:off x="952500" y="3975100"/>
            <a:ext cx="10642600" cy="2806700"/>
          </a:xfrm>
          <a:prstGeom prst="rect">
            <a:avLst/>
          </a:prstGeom>
        </p:spPr>
        <p:txBody>
          <a:bodyPr/>
          <a:lstStyle>
            <a:lvl1pPr algn="l">
              <a:defRPr sz="7800"/>
            </a:lvl1pPr>
          </a:lstStyle>
          <a:p>
            <a:r>
              <a:t>Title Text</a:t>
            </a:r>
          </a:p>
        </p:txBody>
      </p:sp>
      <p:sp>
        <p:nvSpPr>
          <p:cNvPr id="54" name="Body Level One…"/>
          <p:cNvSpPr txBox="1">
            <a:spLocks noGrp="1"/>
          </p:cNvSpPr>
          <p:nvPr>
            <p:ph type="body" sz="quarter" idx="1"/>
          </p:nvPr>
        </p:nvSpPr>
        <p:spPr>
          <a:xfrm>
            <a:off x="952500" y="7086600"/>
            <a:ext cx="10642600" cy="5638800"/>
          </a:xfrm>
          <a:prstGeom prst="rect">
            <a:avLst/>
          </a:prstGeom>
        </p:spPr>
        <p:txBody>
          <a:bodyPr anchor="t"/>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aşlık - Üst">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aşlık ve Madde İşaretleri">
    <p:spTree>
      <p:nvGrpSpPr>
        <p:cNvPr id="1" name=""/>
        <p:cNvGrpSpPr/>
        <p:nvPr/>
      </p:nvGrpSpPr>
      <p:grpSpPr>
        <a:xfrm>
          <a:off x="0" y="0"/>
          <a:ext cx="0" cy="0"/>
          <a:chOff x="0" y="0"/>
          <a:chExt cx="0" cy="0"/>
        </a:xfrm>
      </p:grpSpPr>
      <p:sp>
        <p:nvSpPr>
          <p:cNvPr id="70" name="Line"/>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71" name="Lin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72" name="Title Text"/>
          <p:cNvSpPr txBox="1">
            <a:spLocks noGrp="1"/>
          </p:cNvSpPr>
          <p:nvPr>
            <p:ph type="title"/>
          </p:nvPr>
        </p:nvSpPr>
        <p:spPr>
          <a:prstGeom prst="rect">
            <a:avLst/>
          </a:prstGeom>
        </p:spPr>
        <p:txBody>
          <a:bodyPr/>
          <a:lstStyle/>
          <a:p>
            <a:r>
              <a:t>Title Text</a:t>
            </a:r>
          </a:p>
        </p:txBody>
      </p:sp>
      <p:sp>
        <p:nvSpPr>
          <p:cNvPr id="7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aşlık, Maddeler ve Fotoğraf">
    <p:spTree>
      <p:nvGrpSpPr>
        <p:cNvPr id="1" name=""/>
        <p:cNvGrpSpPr/>
        <p:nvPr/>
      </p:nvGrpSpPr>
      <p:grpSpPr>
        <a:xfrm>
          <a:off x="0" y="0"/>
          <a:ext cx="0" cy="0"/>
          <a:chOff x="0" y="0"/>
          <a:chExt cx="0" cy="0"/>
        </a:xfrm>
      </p:grpSpPr>
      <p:sp>
        <p:nvSpPr>
          <p:cNvPr id="81" name="Line"/>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82" name="Lin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83" name="Gökyüzüne karşı bir nehrin üzerinden geçen köprünün alt tarafının siyah-beyaz fotoğrafı "/>
          <p:cNvSpPr>
            <a:spLocks noGrp="1"/>
          </p:cNvSpPr>
          <p:nvPr>
            <p:ph type="pic" idx="21"/>
          </p:nvPr>
        </p:nvSpPr>
        <p:spPr>
          <a:xfrm>
            <a:off x="12636500" y="-2413000"/>
            <a:ext cx="11024412" cy="16154400"/>
          </a:xfrm>
          <a:prstGeom prst="rect">
            <a:avLst/>
          </a:prstGeom>
          <a:ln w="9525">
            <a:round/>
          </a:ln>
        </p:spPr>
        <p:txBody>
          <a:bodyPr lIns="91439" tIns="45719" rIns="91439" bIns="45719" anchor="t">
            <a:noAutofit/>
          </a:bodyPr>
          <a:lstStyle/>
          <a:p>
            <a:endParaRPr/>
          </a:p>
        </p:txBody>
      </p:sp>
      <p:sp>
        <p:nvSpPr>
          <p:cNvPr id="84" name="Title Text"/>
          <p:cNvSpPr txBox="1">
            <a:spLocks noGrp="1"/>
          </p:cNvSpPr>
          <p:nvPr>
            <p:ph type="title"/>
          </p:nvPr>
        </p:nvSpPr>
        <p:spPr>
          <a:prstGeom prst="rect">
            <a:avLst/>
          </a:prstGeom>
        </p:spPr>
        <p:txBody>
          <a:bodyPr/>
          <a:lstStyle/>
          <a:p>
            <a:r>
              <a:t>Title Text</a:t>
            </a:r>
          </a:p>
        </p:txBody>
      </p:sp>
      <p:sp>
        <p:nvSpPr>
          <p:cNvPr id="85" name="Body Level One…"/>
          <p:cNvSpPr txBox="1">
            <a:spLocks noGrp="1"/>
          </p:cNvSpPr>
          <p:nvPr>
            <p:ph type="body" sz="half" idx="1"/>
          </p:nvPr>
        </p:nvSpPr>
        <p:spPr>
          <a:xfrm>
            <a:off x="952500" y="3797300"/>
            <a:ext cx="10909300" cy="8928100"/>
          </a:xfrm>
          <a:prstGeom prst="rect">
            <a:avLst/>
          </a:prstGeom>
        </p:spPr>
        <p:txBody>
          <a:bodyPr/>
          <a:lstStyle>
            <a:lvl1pPr marL="508000" indent="-508000">
              <a:spcBef>
                <a:spcPts val="2500"/>
              </a:spcBef>
              <a:buSzPct val="65000"/>
              <a:defRPr sz="4200"/>
            </a:lvl1pPr>
            <a:lvl2pPr marL="1016000" indent="-508000">
              <a:spcBef>
                <a:spcPts val="2500"/>
              </a:spcBef>
              <a:buSzPct val="65000"/>
              <a:defRPr sz="4200"/>
            </a:lvl2pPr>
            <a:lvl3pPr marL="1524000" indent="-508000">
              <a:spcBef>
                <a:spcPts val="2500"/>
              </a:spcBef>
              <a:buSzPct val="65000"/>
              <a:defRPr sz="4200"/>
            </a:lvl3pPr>
            <a:lvl4pPr marL="2032000" indent="-508000">
              <a:spcBef>
                <a:spcPts val="2500"/>
              </a:spcBef>
              <a:buSzPct val="65000"/>
              <a:defRPr sz="4200"/>
            </a:lvl4pPr>
            <a:lvl5pPr marL="2540000" indent="-508000">
              <a:spcBef>
                <a:spcPts val="2500"/>
              </a:spcBef>
              <a:buSzPct val="65000"/>
              <a:defRPr sz="42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aşlık, Maddeler ve Küçük Canlı Video">
    <p:spTree>
      <p:nvGrpSpPr>
        <p:cNvPr id="1" name=""/>
        <p:cNvGrpSpPr/>
        <p:nvPr/>
      </p:nvGrpSpPr>
      <p:grpSpPr>
        <a:xfrm>
          <a:off x="0" y="0"/>
          <a:ext cx="0" cy="0"/>
          <a:chOff x="0" y="0"/>
          <a:chExt cx="0" cy="0"/>
        </a:xfrm>
      </p:grpSpPr>
      <p:sp>
        <p:nvSpPr>
          <p:cNvPr id="93" name="Line"/>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94" name="Lin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95" name="Title Text"/>
          <p:cNvSpPr txBox="1">
            <a:spLocks noGrp="1"/>
          </p:cNvSpPr>
          <p:nvPr>
            <p:ph type="title"/>
          </p:nvPr>
        </p:nvSpPr>
        <p:spPr>
          <a:prstGeom prst="rect">
            <a:avLst/>
          </a:prstGeom>
        </p:spPr>
        <p:txBody>
          <a:bodyPr/>
          <a:lstStyle/>
          <a:p>
            <a:r>
              <a:t>Title Text</a:t>
            </a:r>
          </a:p>
        </p:txBody>
      </p:sp>
      <p:sp>
        <p:nvSpPr>
          <p:cNvPr id="96" name="Body Level One…"/>
          <p:cNvSpPr txBox="1">
            <a:spLocks noGrp="1"/>
          </p:cNvSpPr>
          <p:nvPr>
            <p:ph type="body" sz="half" idx="1"/>
          </p:nvPr>
        </p:nvSpPr>
        <p:spPr>
          <a:xfrm>
            <a:off x="952500" y="3797300"/>
            <a:ext cx="10909300" cy="8928100"/>
          </a:xfrm>
          <a:prstGeom prst="rect">
            <a:avLst/>
          </a:prstGeom>
        </p:spPr>
        <p:txBody>
          <a:bodyPr/>
          <a:lstStyle>
            <a:lvl1pPr marL="508000" indent="-508000">
              <a:spcBef>
                <a:spcPts val="2500"/>
              </a:spcBef>
              <a:buSzPct val="65000"/>
              <a:defRPr sz="4200"/>
            </a:lvl1pPr>
            <a:lvl2pPr marL="1016000" indent="-508000">
              <a:spcBef>
                <a:spcPts val="2500"/>
              </a:spcBef>
              <a:buSzPct val="65000"/>
              <a:defRPr sz="4200"/>
            </a:lvl2pPr>
            <a:lvl3pPr marL="1524000" indent="-508000">
              <a:spcBef>
                <a:spcPts val="2500"/>
              </a:spcBef>
              <a:buSzPct val="65000"/>
              <a:defRPr sz="4200"/>
            </a:lvl3pPr>
            <a:lvl4pPr marL="2032000" indent="-508000">
              <a:spcBef>
                <a:spcPts val="2500"/>
              </a:spcBef>
              <a:buSzPct val="65000"/>
              <a:defRPr sz="4200"/>
            </a:lvl4pPr>
            <a:lvl5pPr marL="2540000" indent="-508000">
              <a:spcBef>
                <a:spcPts val="2500"/>
              </a:spcBef>
              <a:buSzPct val="65000"/>
              <a:defRPr sz="4200"/>
            </a:lvl5pP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aşlık, Maddeler ve Büyük Canlı Video">
    <p:spTree>
      <p:nvGrpSpPr>
        <p:cNvPr id="1" name=""/>
        <p:cNvGrpSpPr/>
        <p:nvPr/>
      </p:nvGrpSpPr>
      <p:grpSpPr>
        <a:xfrm>
          <a:off x="0" y="0"/>
          <a:ext cx="0" cy="0"/>
          <a:chOff x="0" y="0"/>
          <a:chExt cx="0" cy="0"/>
        </a:xfrm>
      </p:grpSpPr>
      <p:sp>
        <p:nvSpPr>
          <p:cNvPr id="104" name="Line"/>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05" name="Lin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06" name="Title Text"/>
          <p:cNvSpPr txBox="1">
            <a:spLocks noGrp="1"/>
          </p:cNvSpPr>
          <p:nvPr>
            <p:ph type="title"/>
          </p:nvPr>
        </p:nvSpPr>
        <p:spPr>
          <a:prstGeom prst="rect">
            <a:avLst/>
          </a:prstGeom>
        </p:spPr>
        <p:txBody>
          <a:bodyPr/>
          <a:lstStyle/>
          <a:p>
            <a:r>
              <a:t>Title Text</a:t>
            </a:r>
          </a:p>
        </p:txBody>
      </p:sp>
      <p:sp>
        <p:nvSpPr>
          <p:cNvPr id="107" name="Body Level One…"/>
          <p:cNvSpPr txBox="1">
            <a:spLocks noGrp="1"/>
          </p:cNvSpPr>
          <p:nvPr>
            <p:ph type="body" sz="half" idx="1"/>
          </p:nvPr>
        </p:nvSpPr>
        <p:spPr>
          <a:xfrm>
            <a:off x="952500" y="3797300"/>
            <a:ext cx="10909300" cy="8928100"/>
          </a:xfrm>
          <a:prstGeom prst="rect">
            <a:avLst/>
          </a:prstGeom>
        </p:spPr>
        <p:txBody>
          <a:bodyPr/>
          <a:lstStyle>
            <a:lvl1pPr marL="508000" indent="-508000">
              <a:spcBef>
                <a:spcPts val="2500"/>
              </a:spcBef>
              <a:buSzPct val="65000"/>
              <a:defRPr sz="4200"/>
            </a:lvl1pPr>
            <a:lvl2pPr marL="1016000" indent="-508000">
              <a:spcBef>
                <a:spcPts val="2500"/>
              </a:spcBef>
              <a:buSzPct val="65000"/>
              <a:defRPr sz="4200"/>
            </a:lvl2pPr>
            <a:lvl3pPr marL="1524000" indent="-508000">
              <a:spcBef>
                <a:spcPts val="2500"/>
              </a:spcBef>
              <a:buSzPct val="65000"/>
              <a:defRPr sz="4200"/>
            </a:lvl3pPr>
            <a:lvl4pPr marL="2032000" indent="-508000">
              <a:spcBef>
                <a:spcPts val="2500"/>
              </a:spcBef>
              <a:buSzPct val="65000"/>
              <a:defRPr sz="4200"/>
            </a:lvl4pPr>
            <a:lvl5pPr marL="2540000" indent="-508000">
              <a:spcBef>
                <a:spcPts val="2500"/>
              </a:spcBef>
              <a:buSzPct val="65000"/>
              <a:defRPr sz="4200"/>
            </a:lvl5pPr>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952500" y="30607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Lin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4" name="Title Text"/>
          <p:cNvSpPr txBox="1">
            <a:spLocks noGrp="1"/>
          </p:cNvSpPr>
          <p:nvPr>
            <p:ph type="title"/>
          </p:nvPr>
        </p:nvSpPr>
        <p:spPr>
          <a:xfrm>
            <a:off x="952500" y="1143000"/>
            <a:ext cx="22479000" cy="1663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952500" y="3695700"/>
            <a:ext cx="22479000" cy="857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1976100" y="13017500"/>
            <a:ext cx="419100" cy="508000"/>
          </a:xfrm>
          <a:prstGeom prst="rect">
            <a:avLst/>
          </a:prstGeom>
          <a:ln w="12700">
            <a:miter lim="400000"/>
          </a:ln>
        </p:spPr>
        <p:txBody>
          <a:bodyPr wrap="none" lIns="50800" tIns="50800" rIns="50800" bIns="50800">
            <a:spAutoFit/>
          </a:bodyPr>
          <a:lstStyle>
            <a:lvl1pPr algn="ctr">
              <a:spcBef>
                <a:spcPts val="0"/>
              </a:spcBef>
              <a:defRPr sz="24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Hoefler Text"/>
        </a:defRPr>
      </a:lvl1pPr>
      <a:lvl2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Hoefler Text"/>
        </a:defRPr>
      </a:lvl2pPr>
      <a:lvl3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Hoefler Text"/>
        </a:defRPr>
      </a:lvl3pPr>
      <a:lvl4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Hoefler Text"/>
        </a:defRPr>
      </a:lvl4pPr>
      <a:lvl5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Hoefler Text"/>
        </a:defRPr>
      </a:lvl5pPr>
      <a:lvl6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Hoefler Text"/>
        </a:defRPr>
      </a:lvl6pPr>
      <a:lvl7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Hoefler Text"/>
        </a:defRPr>
      </a:lvl7pPr>
      <a:lvl8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Hoefler Text"/>
        </a:defRPr>
      </a:lvl8pPr>
      <a:lvl9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Hoefler Text"/>
        </a:defRPr>
      </a:lvl9pPr>
    </p:titleStyle>
    <p:bodyStyle>
      <a:lvl1pPr marL="609600" marR="0" indent="-609600" algn="l"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1pPr>
      <a:lvl2pPr marL="1219200" marR="0" indent="-609600" algn="l"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2pPr>
      <a:lvl3pPr marL="1828800" marR="0" indent="-609600" algn="l"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3pPr>
      <a:lvl4pPr marL="2438400" marR="0" indent="-609600" algn="l"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4pPr>
      <a:lvl5pPr marL="3048000" marR="0" indent="-609600" algn="l"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5pPr>
      <a:lvl6pPr marL="3657600" marR="0" indent="-609600" algn="l"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6pPr>
      <a:lvl7pPr marL="4267200" marR="0" indent="-609600" algn="l"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7pPr>
      <a:lvl8pPr marL="4876800" marR="0" indent="-609600" algn="l"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8pPr>
      <a:lvl9pPr marL="5486400" marR="0" indent="-609600" algn="l"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Anka Sigorta ve Reasürans Brokerliği"/>
          <p:cNvSpPr txBox="1">
            <a:spLocks noGrp="1"/>
          </p:cNvSpPr>
          <p:nvPr>
            <p:ph type="body" idx="21"/>
          </p:nvPr>
        </p:nvSpPr>
        <p:spPr>
          <a:prstGeom prst="rect">
            <a:avLst/>
          </a:prstGeom>
        </p:spPr>
        <p:txBody>
          <a:bodyPr/>
          <a:lstStyle/>
          <a:p>
            <a:r>
              <a:rPr lang="tr-TR" dirty="0"/>
              <a:t>TURSER SİGORTA</a:t>
            </a:r>
            <a:endParaRPr dirty="0"/>
          </a:p>
        </p:txBody>
      </p:sp>
      <p:sp>
        <p:nvSpPr>
          <p:cNvPr id="160" name="Medikal Komplikasyon Sigortası"/>
          <p:cNvSpPr txBox="1">
            <a:spLocks noGrp="1"/>
          </p:cNvSpPr>
          <p:nvPr>
            <p:ph type="ctrTitle"/>
          </p:nvPr>
        </p:nvSpPr>
        <p:spPr>
          <a:prstGeom prst="rect">
            <a:avLst/>
          </a:prstGeom>
        </p:spPr>
        <p:txBody>
          <a:bodyPr/>
          <a:lstStyle/>
          <a:p>
            <a:r>
              <a:t>Medikal Komplikasyon Sigortası</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1995-45BF-3B83-DD68-3050404E9FA8}"/>
              </a:ext>
            </a:extLst>
          </p:cNvPr>
          <p:cNvSpPr>
            <a:spLocks noGrp="1"/>
          </p:cNvSpPr>
          <p:nvPr>
            <p:ph type="title"/>
          </p:nvPr>
        </p:nvSpPr>
        <p:spPr/>
        <p:txBody>
          <a:bodyPr>
            <a:noAutofit/>
          </a:bodyPr>
          <a:lstStyle/>
          <a:p>
            <a:r>
              <a:rPr lang="en-TR" sz="7200" dirty="0"/>
              <a:t>Diş Tedavisi</a:t>
            </a:r>
            <a:br>
              <a:rPr lang="en-TR" sz="7200" dirty="0"/>
            </a:br>
            <a:r>
              <a:rPr lang="en-TR" sz="7200" dirty="0"/>
              <a:t>Teminata Dahil:</a:t>
            </a:r>
          </a:p>
        </p:txBody>
      </p:sp>
      <p:sp>
        <p:nvSpPr>
          <p:cNvPr id="3" name="Text Placeholder 2">
            <a:extLst>
              <a:ext uri="{FF2B5EF4-FFF2-40B4-BE49-F238E27FC236}">
                <a16:creationId xmlns:a16="http://schemas.microsoft.com/office/drawing/2014/main" id="{717C82A3-03BD-8B82-0601-AEFDC3DD64C7}"/>
              </a:ext>
            </a:extLst>
          </p:cNvPr>
          <p:cNvSpPr>
            <a:spLocks noGrp="1"/>
          </p:cNvSpPr>
          <p:nvPr>
            <p:ph type="body" idx="1"/>
          </p:nvPr>
        </p:nvSpPr>
        <p:spPr>
          <a:xfrm>
            <a:off x="342901" y="3514725"/>
            <a:ext cx="16202024" cy="9858375"/>
          </a:xfrm>
        </p:spPr>
        <p:txBody>
          <a:bodyPr>
            <a:normAutofit/>
          </a:bodyPr>
          <a:lstStyle/>
          <a:p>
            <a:pPr>
              <a:lnSpc>
                <a:spcPts val="2925"/>
              </a:lnSpc>
            </a:pPr>
            <a:r>
              <a:rPr lang="en-US" sz="4400" b="1" i="0" dirty="0" err="1">
                <a:solidFill>
                  <a:srgbClr val="403F3F"/>
                </a:solidFill>
                <a:effectLst/>
                <a:latin typeface="Palatino" pitchFamily="2" charset="77"/>
                <a:ea typeface="Palatino" pitchFamily="2" charset="77"/>
              </a:rPr>
              <a:t>Şişlik</a:t>
            </a:r>
            <a:r>
              <a:rPr lang="en-US" sz="4400" b="1" i="0" dirty="0">
                <a:solidFill>
                  <a:srgbClr val="403F3F"/>
                </a:solidFill>
                <a:effectLst/>
                <a:latin typeface="Palatino" pitchFamily="2" charset="77"/>
                <a:ea typeface="Palatino" pitchFamily="2" charset="77"/>
              </a:rPr>
              <a:t> </a:t>
            </a:r>
            <a:r>
              <a:rPr lang="en-US" sz="4400" b="1" i="0" dirty="0" err="1">
                <a:solidFill>
                  <a:srgbClr val="403F3F"/>
                </a:solidFill>
                <a:effectLst/>
                <a:latin typeface="Palatino" pitchFamily="2" charset="77"/>
                <a:ea typeface="Palatino" pitchFamily="2" charset="77"/>
              </a:rPr>
              <a:t>ve</a:t>
            </a:r>
            <a:r>
              <a:rPr lang="en-US" sz="4400" b="1" i="0" dirty="0">
                <a:solidFill>
                  <a:srgbClr val="403F3F"/>
                </a:solidFill>
                <a:effectLst/>
                <a:latin typeface="Palatino" pitchFamily="2" charset="77"/>
                <a:ea typeface="Palatino" pitchFamily="2" charset="77"/>
              </a:rPr>
              <a:t> </a:t>
            </a:r>
            <a:r>
              <a:rPr lang="en-US" sz="4400" b="1" i="0" dirty="0" err="1">
                <a:solidFill>
                  <a:srgbClr val="403F3F"/>
                </a:solidFill>
                <a:effectLst/>
                <a:latin typeface="Palatino" pitchFamily="2" charset="77"/>
                <a:ea typeface="Palatino" pitchFamily="2" charset="77"/>
              </a:rPr>
              <a:t>Ağrı</a:t>
            </a:r>
            <a:r>
              <a:rPr lang="en-US" sz="4400" b="1"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Ameliyat</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sonrası</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ödem</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ve</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ağrı</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sendromu</a:t>
            </a:r>
            <a:endParaRPr lang="en-US" sz="4400" b="0" i="0" dirty="0">
              <a:solidFill>
                <a:srgbClr val="403F3F"/>
              </a:solidFill>
              <a:effectLst/>
              <a:latin typeface="Palatino" pitchFamily="2" charset="77"/>
              <a:ea typeface="Palatino" pitchFamily="2" charset="77"/>
            </a:endParaRPr>
          </a:p>
          <a:p>
            <a:pPr>
              <a:lnSpc>
                <a:spcPts val="2925"/>
              </a:lnSpc>
            </a:pPr>
            <a:r>
              <a:rPr lang="en-US" sz="4400" b="1" i="0" dirty="0" err="1">
                <a:solidFill>
                  <a:srgbClr val="403F3F"/>
                </a:solidFill>
                <a:effectLst/>
                <a:latin typeface="Palatino" pitchFamily="2" charset="77"/>
                <a:ea typeface="Palatino" pitchFamily="2" charset="77"/>
              </a:rPr>
              <a:t>Kanama</a:t>
            </a:r>
            <a:r>
              <a:rPr lang="en-US" sz="4400" b="1" i="0" dirty="0">
                <a:solidFill>
                  <a:srgbClr val="403F3F"/>
                </a:solidFill>
                <a:effectLst/>
                <a:latin typeface="Palatino" pitchFamily="2" charset="77"/>
                <a:ea typeface="Palatino" pitchFamily="2" charset="77"/>
              </a:rPr>
              <a:t>:</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Aşırı</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kanama</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Hemoraj</a:t>
            </a:r>
            <a:r>
              <a:rPr lang="en-US" sz="4400" b="0" i="0" dirty="0">
                <a:solidFill>
                  <a:srgbClr val="403F3F"/>
                </a:solidFill>
                <a:effectLst/>
                <a:latin typeface="Palatino" pitchFamily="2" charset="77"/>
                <a:ea typeface="Palatino" pitchFamily="2" charset="77"/>
              </a:rPr>
              <a:t>)</a:t>
            </a:r>
            <a:endParaRPr lang="en-US" sz="4400" dirty="0">
              <a:solidFill>
                <a:srgbClr val="403F3F"/>
              </a:solidFill>
              <a:effectLst/>
              <a:latin typeface="Palatino" pitchFamily="2" charset="77"/>
              <a:ea typeface="Palatino" pitchFamily="2" charset="77"/>
            </a:endParaRPr>
          </a:p>
          <a:p>
            <a:pPr>
              <a:lnSpc>
                <a:spcPts val="2925"/>
              </a:lnSpc>
            </a:pPr>
            <a:r>
              <a:rPr lang="en-US" sz="4400" b="1" i="0" dirty="0" err="1">
                <a:solidFill>
                  <a:srgbClr val="403F3F"/>
                </a:solidFill>
                <a:effectLst/>
                <a:latin typeface="Palatino" pitchFamily="2" charset="77"/>
                <a:ea typeface="Palatino" pitchFamily="2" charset="77"/>
              </a:rPr>
              <a:t>Enfeksiyon</a:t>
            </a:r>
            <a:r>
              <a:rPr lang="en-US" sz="4400" b="1"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Ameliyat</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sonrası</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enfeksiyon</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Cerrahi</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alan</a:t>
            </a:r>
            <a:endParaRPr lang="en-US" sz="4400" b="0" i="0" dirty="0">
              <a:solidFill>
                <a:srgbClr val="403F3F"/>
              </a:solidFill>
              <a:effectLst/>
              <a:latin typeface="Palatino" pitchFamily="2" charset="77"/>
              <a:ea typeface="Palatino" pitchFamily="2" charset="77"/>
            </a:endParaRPr>
          </a:p>
          <a:p>
            <a:pPr>
              <a:lnSpc>
                <a:spcPts val="2925"/>
              </a:lnSpc>
            </a:pP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enfeksiyonu</a:t>
            </a:r>
            <a:r>
              <a:rPr lang="en-US" sz="4400" b="0" i="0" dirty="0">
                <a:solidFill>
                  <a:srgbClr val="403F3F"/>
                </a:solidFill>
                <a:effectLst/>
                <a:latin typeface="Palatino" pitchFamily="2" charset="77"/>
                <a:ea typeface="Palatino" pitchFamily="2" charset="77"/>
              </a:rPr>
              <a:t> - SSI)</a:t>
            </a:r>
            <a:endParaRPr lang="en-US" sz="4400" dirty="0">
              <a:solidFill>
                <a:srgbClr val="403F3F"/>
              </a:solidFill>
              <a:effectLst/>
              <a:latin typeface="Palatino" pitchFamily="2" charset="77"/>
              <a:ea typeface="Palatino" pitchFamily="2" charset="77"/>
            </a:endParaRPr>
          </a:p>
          <a:p>
            <a:pPr>
              <a:lnSpc>
                <a:spcPts val="2925"/>
              </a:lnSpc>
            </a:pPr>
            <a:r>
              <a:rPr lang="en-US" sz="4400" b="1" i="0" dirty="0" err="1">
                <a:solidFill>
                  <a:srgbClr val="403F3F"/>
                </a:solidFill>
                <a:effectLst/>
                <a:latin typeface="Palatino" pitchFamily="2" charset="77"/>
                <a:ea typeface="Palatino" pitchFamily="2" charset="77"/>
              </a:rPr>
              <a:t>Osteomiyelit</a:t>
            </a:r>
            <a:r>
              <a:rPr lang="en-US" sz="4400" b="1"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Kemik</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enfeksiyonu</a:t>
            </a:r>
            <a:endParaRPr lang="en-US" sz="4400" dirty="0">
              <a:solidFill>
                <a:srgbClr val="403F3F"/>
              </a:solidFill>
              <a:effectLst/>
              <a:latin typeface="Palatino" pitchFamily="2" charset="77"/>
              <a:ea typeface="Palatino" pitchFamily="2" charset="77"/>
            </a:endParaRPr>
          </a:p>
          <a:p>
            <a:pPr>
              <a:lnSpc>
                <a:spcPts val="2925"/>
              </a:lnSpc>
            </a:pPr>
            <a:r>
              <a:rPr lang="en-US" sz="4400" b="1" i="0" dirty="0" err="1">
                <a:solidFill>
                  <a:srgbClr val="403F3F"/>
                </a:solidFill>
                <a:effectLst/>
                <a:latin typeface="Palatino" pitchFamily="2" charset="77"/>
                <a:ea typeface="Palatino" pitchFamily="2" charset="77"/>
              </a:rPr>
              <a:t>Çene</a:t>
            </a:r>
            <a:r>
              <a:rPr lang="en-US" sz="4400" b="1" i="0" dirty="0">
                <a:solidFill>
                  <a:srgbClr val="403F3F"/>
                </a:solidFill>
                <a:effectLst/>
                <a:latin typeface="Palatino" pitchFamily="2" charset="77"/>
                <a:ea typeface="Palatino" pitchFamily="2" charset="77"/>
              </a:rPr>
              <a:t> </a:t>
            </a:r>
            <a:r>
              <a:rPr lang="en-US" sz="4400" b="1" i="0" dirty="0" err="1">
                <a:solidFill>
                  <a:srgbClr val="403F3F"/>
                </a:solidFill>
                <a:effectLst/>
                <a:latin typeface="Palatino" pitchFamily="2" charset="77"/>
                <a:ea typeface="Palatino" pitchFamily="2" charset="77"/>
              </a:rPr>
              <a:t>Osteonekrozu</a:t>
            </a:r>
            <a:r>
              <a:rPr lang="en-US" sz="4400" b="1"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Çene</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kemiğinde</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doku</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ölümü</a:t>
            </a:r>
            <a:endParaRPr lang="en-US" sz="4400" dirty="0">
              <a:solidFill>
                <a:srgbClr val="403F3F"/>
              </a:solidFill>
              <a:effectLst/>
              <a:latin typeface="Palatino" pitchFamily="2" charset="77"/>
              <a:ea typeface="Palatino" pitchFamily="2" charset="77"/>
            </a:endParaRPr>
          </a:p>
          <a:p>
            <a:pPr>
              <a:lnSpc>
                <a:spcPts val="2925"/>
              </a:lnSpc>
            </a:pPr>
            <a:r>
              <a:rPr lang="en-US" sz="4400" b="1" i="0" dirty="0" err="1">
                <a:solidFill>
                  <a:srgbClr val="403F3F"/>
                </a:solidFill>
                <a:effectLst/>
                <a:latin typeface="Palatino" pitchFamily="2" charset="77"/>
                <a:ea typeface="Palatino" pitchFamily="2" charset="77"/>
              </a:rPr>
              <a:t>Sinir</a:t>
            </a:r>
            <a:r>
              <a:rPr lang="en-US" sz="4400" b="1" i="0" dirty="0">
                <a:solidFill>
                  <a:srgbClr val="403F3F"/>
                </a:solidFill>
                <a:effectLst/>
                <a:latin typeface="Palatino" pitchFamily="2" charset="77"/>
                <a:ea typeface="Palatino" pitchFamily="2" charset="77"/>
              </a:rPr>
              <a:t> </a:t>
            </a:r>
            <a:r>
              <a:rPr lang="en-US" sz="4400" b="1" i="0" dirty="0" err="1">
                <a:solidFill>
                  <a:srgbClr val="403F3F"/>
                </a:solidFill>
                <a:effectLst/>
                <a:latin typeface="Palatino" pitchFamily="2" charset="77"/>
                <a:ea typeface="Palatino" pitchFamily="2" charset="77"/>
              </a:rPr>
              <a:t>Hasarı</a:t>
            </a:r>
            <a:r>
              <a:rPr lang="en-US" sz="4400" b="1" i="0" dirty="0">
                <a:solidFill>
                  <a:srgbClr val="403F3F"/>
                </a:solidFill>
                <a:effectLst/>
                <a:latin typeface="Palatino" pitchFamily="2" charset="77"/>
                <a:ea typeface="Palatino" pitchFamily="2" charset="77"/>
              </a:rPr>
              <a:t>:</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Sinir</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yaralanması</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Nöropati</a:t>
            </a:r>
            <a:r>
              <a:rPr lang="en-US" sz="4400" b="0" i="0" dirty="0">
                <a:solidFill>
                  <a:srgbClr val="403F3F"/>
                </a:solidFill>
                <a:effectLst/>
                <a:latin typeface="Palatino" pitchFamily="2" charset="77"/>
                <a:ea typeface="Palatino" pitchFamily="2" charset="77"/>
              </a:rPr>
              <a:t>)</a:t>
            </a:r>
            <a:endParaRPr lang="en-US" sz="4400" dirty="0">
              <a:solidFill>
                <a:srgbClr val="403F3F"/>
              </a:solidFill>
              <a:effectLst/>
              <a:latin typeface="Palatino" pitchFamily="2" charset="77"/>
              <a:ea typeface="Palatino" pitchFamily="2" charset="77"/>
            </a:endParaRPr>
          </a:p>
          <a:p>
            <a:pPr>
              <a:lnSpc>
                <a:spcPts val="2925"/>
              </a:lnSpc>
            </a:pPr>
            <a:r>
              <a:rPr lang="en-US" sz="4400" b="1" i="0" dirty="0" err="1">
                <a:solidFill>
                  <a:srgbClr val="403F3F"/>
                </a:solidFill>
                <a:effectLst/>
                <a:latin typeface="Palatino" pitchFamily="2" charset="77"/>
                <a:ea typeface="Palatino" pitchFamily="2" charset="77"/>
              </a:rPr>
              <a:t>Sinüs</a:t>
            </a:r>
            <a:r>
              <a:rPr lang="en-US" sz="4400" b="1" i="0" dirty="0">
                <a:solidFill>
                  <a:srgbClr val="403F3F"/>
                </a:solidFill>
                <a:effectLst/>
                <a:latin typeface="Palatino" pitchFamily="2" charset="77"/>
                <a:ea typeface="Palatino" pitchFamily="2" charset="77"/>
              </a:rPr>
              <a:t> </a:t>
            </a:r>
            <a:r>
              <a:rPr lang="en-US" sz="4400" b="1" i="0" dirty="0" err="1">
                <a:solidFill>
                  <a:srgbClr val="403F3F"/>
                </a:solidFill>
                <a:effectLst/>
                <a:latin typeface="Palatino" pitchFamily="2" charset="77"/>
                <a:ea typeface="Palatino" pitchFamily="2" charset="77"/>
              </a:rPr>
              <a:t>Komplikasyonları</a:t>
            </a:r>
            <a:r>
              <a:rPr lang="en-US" sz="4400" b="1" i="0" dirty="0">
                <a:solidFill>
                  <a:srgbClr val="403F3F"/>
                </a:solidFill>
                <a:effectLst/>
                <a:latin typeface="Palatino" pitchFamily="2" charset="77"/>
                <a:ea typeface="Palatino" pitchFamily="2" charset="77"/>
              </a:rPr>
              <a:t>:</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Sinüs</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perforasyonu</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gibi</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sorunlar</a:t>
            </a:r>
            <a:endParaRPr lang="en-US" sz="4400" dirty="0">
              <a:solidFill>
                <a:srgbClr val="403F3F"/>
              </a:solidFill>
              <a:effectLst/>
              <a:latin typeface="Palatino" pitchFamily="2" charset="77"/>
              <a:ea typeface="Palatino" pitchFamily="2" charset="77"/>
            </a:endParaRPr>
          </a:p>
          <a:p>
            <a:pPr>
              <a:lnSpc>
                <a:spcPts val="2925"/>
              </a:lnSpc>
            </a:pPr>
            <a:r>
              <a:rPr lang="en-US" sz="4400" b="1" i="0" dirty="0" err="1">
                <a:solidFill>
                  <a:srgbClr val="403F3F"/>
                </a:solidFill>
                <a:effectLst/>
                <a:latin typeface="Palatino" pitchFamily="2" charset="77"/>
                <a:ea typeface="Palatino" pitchFamily="2" charset="77"/>
              </a:rPr>
              <a:t>Alerjik</a:t>
            </a:r>
            <a:r>
              <a:rPr lang="en-US" sz="4400" b="1" i="0" dirty="0">
                <a:solidFill>
                  <a:srgbClr val="403F3F"/>
                </a:solidFill>
                <a:effectLst/>
                <a:latin typeface="Palatino" pitchFamily="2" charset="77"/>
                <a:ea typeface="Palatino" pitchFamily="2" charset="77"/>
              </a:rPr>
              <a:t> </a:t>
            </a:r>
            <a:r>
              <a:rPr lang="en-US" sz="4400" b="1" i="0" dirty="0" err="1">
                <a:solidFill>
                  <a:srgbClr val="403F3F"/>
                </a:solidFill>
                <a:effectLst/>
                <a:latin typeface="Palatino" pitchFamily="2" charset="77"/>
                <a:ea typeface="Palatino" pitchFamily="2" charset="77"/>
              </a:rPr>
              <a:t>Reaksiyonlar</a:t>
            </a:r>
            <a:r>
              <a:rPr lang="en-US" sz="4400" b="1"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Kullanılan</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malzemelere</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karşı</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alerjik</a:t>
            </a:r>
            <a:r>
              <a:rPr lang="en-US" sz="4400" b="0" i="0" dirty="0">
                <a:solidFill>
                  <a:srgbClr val="403F3F"/>
                </a:solidFill>
                <a:effectLst/>
                <a:latin typeface="Palatino" pitchFamily="2" charset="77"/>
                <a:ea typeface="Palatino" pitchFamily="2" charset="77"/>
              </a:rPr>
              <a:t> </a:t>
            </a:r>
            <a:r>
              <a:rPr lang="en-US" sz="4400" b="0" i="0" dirty="0" err="1">
                <a:solidFill>
                  <a:srgbClr val="403F3F"/>
                </a:solidFill>
                <a:effectLst/>
                <a:latin typeface="Palatino" pitchFamily="2" charset="77"/>
                <a:ea typeface="Palatino" pitchFamily="2" charset="77"/>
              </a:rPr>
              <a:t>reaksiyonlar</a:t>
            </a:r>
            <a:endParaRPr lang="en-US" sz="4400" dirty="0">
              <a:solidFill>
                <a:srgbClr val="403F3F"/>
              </a:solidFill>
              <a:effectLst/>
              <a:latin typeface="Palatino" pitchFamily="2" charset="77"/>
              <a:ea typeface="Palatino" pitchFamily="2" charset="77"/>
            </a:endParaRPr>
          </a:p>
          <a:p>
            <a:endParaRPr lang="en-TR" dirty="0"/>
          </a:p>
        </p:txBody>
      </p:sp>
      <p:sp>
        <p:nvSpPr>
          <p:cNvPr id="8" name="TextBox 7">
            <a:extLst>
              <a:ext uri="{FF2B5EF4-FFF2-40B4-BE49-F238E27FC236}">
                <a16:creationId xmlns:a16="http://schemas.microsoft.com/office/drawing/2014/main" id="{E3CE79A1-BB71-0A4A-69E5-0CE225DC958E}"/>
              </a:ext>
            </a:extLst>
          </p:cNvPr>
          <p:cNvSpPr txBox="1"/>
          <p:nvPr/>
        </p:nvSpPr>
        <p:spPr>
          <a:xfrm>
            <a:off x="14087475" y="946175"/>
            <a:ext cx="102657"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3400"/>
              </a:spcBef>
              <a:spcAft>
                <a:spcPts val="0"/>
              </a:spcAft>
              <a:buClrTx/>
              <a:buSzTx/>
              <a:buFontTx/>
              <a:buNone/>
              <a:tabLst/>
            </a:pPr>
            <a:endParaRPr kumimoji="0" lang="en-TR" sz="5000" b="0" i="0" u="none" strike="noStrike" cap="none" spc="0" normalizeH="0" baseline="0" dirty="0">
              <a:ln>
                <a:noFill/>
              </a:ln>
              <a:solidFill>
                <a:srgbClr val="414141"/>
              </a:solidFill>
              <a:effectLst/>
              <a:uFillTx/>
              <a:latin typeface="Palatino"/>
              <a:ea typeface="Palatino"/>
              <a:cs typeface="Palatino"/>
              <a:sym typeface="Palatino"/>
            </a:endParaRPr>
          </a:p>
        </p:txBody>
      </p:sp>
      <p:pic>
        <p:nvPicPr>
          <p:cNvPr id="15" name="Picture 14" descr="A person smiling with blue gloves holding toothpicks&#10;&#10;AI-generated content may be incorrect.">
            <a:extLst>
              <a:ext uri="{FF2B5EF4-FFF2-40B4-BE49-F238E27FC236}">
                <a16:creationId xmlns:a16="http://schemas.microsoft.com/office/drawing/2014/main" id="{3B116C40-B3EA-73E2-F6F9-4E3E04A48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459" y="4313774"/>
            <a:ext cx="6217900" cy="4130138"/>
          </a:xfrm>
          <a:prstGeom prst="rect">
            <a:avLst/>
          </a:prstGeom>
        </p:spPr>
      </p:pic>
    </p:spTree>
    <p:extLst>
      <p:ext uri="{BB962C8B-B14F-4D97-AF65-F5344CB8AC3E}">
        <p14:creationId xmlns:p14="http://schemas.microsoft.com/office/powerpoint/2010/main" val="387904773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DC11-06CC-AADA-AC75-254A296A354E}"/>
              </a:ext>
            </a:extLst>
          </p:cNvPr>
          <p:cNvSpPr>
            <a:spLocks noGrp="1"/>
          </p:cNvSpPr>
          <p:nvPr>
            <p:ph type="title"/>
          </p:nvPr>
        </p:nvSpPr>
        <p:spPr/>
        <p:txBody>
          <a:bodyPr>
            <a:normAutofit fontScale="90000"/>
          </a:bodyPr>
          <a:lstStyle/>
          <a:p>
            <a:r>
              <a:rPr lang="en-TR" dirty="0"/>
              <a:t>İmplantlar</a:t>
            </a:r>
            <a:br>
              <a:rPr lang="en-TR" dirty="0"/>
            </a:br>
            <a:r>
              <a:rPr lang="en-TR" dirty="0"/>
              <a:t>Teminata Dahil:</a:t>
            </a:r>
          </a:p>
        </p:txBody>
      </p:sp>
      <p:sp>
        <p:nvSpPr>
          <p:cNvPr id="3" name="Text Placeholder 2">
            <a:extLst>
              <a:ext uri="{FF2B5EF4-FFF2-40B4-BE49-F238E27FC236}">
                <a16:creationId xmlns:a16="http://schemas.microsoft.com/office/drawing/2014/main" id="{22C0F2B8-92EC-4D58-EB63-ADF95599FD9A}"/>
              </a:ext>
            </a:extLst>
          </p:cNvPr>
          <p:cNvSpPr>
            <a:spLocks noGrp="1"/>
          </p:cNvSpPr>
          <p:nvPr>
            <p:ph type="body" idx="1"/>
          </p:nvPr>
        </p:nvSpPr>
        <p:spPr>
          <a:xfrm>
            <a:off x="952500" y="3695700"/>
            <a:ext cx="17164050" cy="8572500"/>
          </a:xfrm>
        </p:spPr>
        <p:txBody>
          <a:bodyPr/>
          <a:lstStyle/>
          <a:p>
            <a:pPr>
              <a:lnSpc>
                <a:spcPts val="2850"/>
              </a:lnSpc>
            </a:pPr>
            <a:r>
              <a:rPr lang="en-US" sz="4000" b="1" i="0" dirty="0" err="1">
                <a:solidFill>
                  <a:srgbClr val="403F3F"/>
                </a:solidFill>
                <a:effectLst/>
                <a:latin typeface="Palatino" pitchFamily="2" charset="77"/>
                <a:ea typeface="Palatino" pitchFamily="2" charset="77"/>
              </a:rPr>
              <a:t>Enfeksiyon</a:t>
            </a:r>
            <a:r>
              <a:rPr lang="en-US" sz="4000" b="1" i="0" dirty="0">
                <a:solidFill>
                  <a:srgbClr val="403F3F"/>
                </a:solidFill>
                <a:effectLst/>
                <a:latin typeface="Palatino" pitchFamily="2" charset="77"/>
                <a:ea typeface="Palatino" pitchFamily="2" charset="77"/>
              </a:rPr>
              <a:t>:</a:t>
            </a:r>
            <a:r>
              <a:rPr lang="en-US" sz="4000" b="0" i="0" dirty="0">
                <a:solidFill>
                  <a:srgbClr val="403F3F"/>
                </a:solidFill>
                <a:effectLst/>
                <a:latin typeface="Palatino" pitchFamily="2" charset="77"/>
                <a:ea typeface="Palatino" pitchFamily="2" charset="77"/>
              </a:rPr>
              <a:t> İmplant </a:t>
            </a:r>
            <a:r>
              <a:rPr lang="en-US" sz="4000" b="0" i="0" dirty="0" err="1">
                <a:solidFill>
                  <a:srgbClr val="403F3F"/>
                </a:solidFill>
                <a:effectLst/>
                <a:latin typeface="Palatino" pitchFamily="2" charset="77"/>
                <a:ea typeface="Palatino" pitchFamily="2" charset="77"/>
              </a:rPr>
              <a:t>bölgesinde</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ameliyat</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sonrası</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enfeksiyon</a:t>
            </a:r>
            <a:r>
              <a:rPr lang="en-US" sz="4000" b="0" i="0" dirty="0">
                <a:solidFill>
                  <a:srgbClr val="403F3F"/>
                </a:solidFill>
                <a:effectLst/>
                <a:latin typeface="Palatino" pitchFamily="2" charset="77"/>
                <a:ea typeface="Palatino" pitchFamily="2" charset="77"/>
              </a:rPr>
              <a:t> (Peri-</a:t>
            </a:r>
            <a:r>
              <a:rPr lang="en-US" sz="4000" b="0" i="0" dirty="0" err="1">
                <a:solidFill>
                  <a:srgbClr val="403F3F"/>
                </a:solidFill>
                <a:effectLst/>
                <a:latin typeface="Palatino" pitchFamily="2" charset="77"/>
                <a:ea typeface="Palatino" pitchFamily="2" charset="77"/>
              </a:rPr>
              <a:t>implantit</a:t>
            </a:r>
            <a:r>
              <a:rPr lang="en-US" sz="4000" b="0" i="0" dirty="0">
                <a:solidFill>
                  <a:srgbClr val="403F3F"/>
                </a:solidFill>
                <a:effectLst/>
                <a:latin typeface="Palatino" pitchFamily="2" charset="77"/>
                <a:ea typeface="Palatino" pitchFamily="2" charset="77"/>
              </a:rPr>
              <a:t>)</a:t>
            </a:r>
          </a:p>
          <a:p>
            <a:pPr>
              <a:lnSpc>
                <a:spcPts val="2550"/>
              </a:lnSpc>
            </a:pPr>
            <a:r>
              <a:rPr lang="en-US" sz="4000" b="1" i="0" dirty="0" err="1">
                <a:solidFill>
                  <a:srgbClr val="403F3F"/>
                </a:solidFill>
                <a:effectLst/>
                <a:latin typeface="Palatino" pitchFamily="2" charset="77"/>
                <a:ea typeface="Palatino" pitchFamily="2" charset="77"/>
              </a:rPr>
              <a:t>Diş</a:t>
            </a:r>
            <a:r>
              <a:rPr lang="en-US" sz="4000" b="1" i="0" dirty="0">
                <a:solidFill>
                  <a:srgbClr val="403F3F"/>
                </a:solidFill>
                <a:effectLst/>
                <a:latin typeface="Palatino" pitchFamily="2" charset="77"/>
                <a:ea typeface="Palatino" pitchFamily="2" charset="77"/>
              </a:rPr>
              <a:t> </a:t>
            </a:r>
            <a:r>
              <a:rPr lang="en-US" sz="4000" b="1" i="0" dirty="0" err="1">
                <a:solidFill>
                  <a:srgbClr val="403F3F"/>
                </a:solidFill>
                <a:effectLst/>
                <a:latin typeface="Palatino" pitchFamily="2" charset="77"/>
                <a:ea typeface="Palatino" pitchFamily="2" charset="77"/>
              </a:rPr>
              <a:t>Eti</a:t>
            </a:r>
            <a:r>
              <a:rPr lang="en-US" sz="4000" b="1" i="0" dirty="0">
                <a:solidFill>
                  <a:srgbClr val="403F3F"/>
                </a:solidFill>
                <a:effectLst/>
                <a:latin typeface="Palatino" pitchFamily="2" charset="77"/>
                <a:ea typeface="Palatino" pitchFamily="2" charset="77"/>
              </a:rPr>
              <a:t> </a:t>
            </a:r>
            <a:r>
              <a:rPr lang="en-US" sz="4000" b="1" i="0" dirty="0" err="1">
                <a:solidFill>
                  <a:srgbClr val="403F3F"/>
                </a:solidFill>
                <a:effectLst/>
                <a:latin typeface="Palatino" pitchFamily="2" charset="77"/>
                <a:ea typeface="Palatino" pitchFamily="2" charset="77"/>
              </a:rPr>
              <a:t>Çekilmesi</a:t>
            </a:r>
            <a:r>
              <a:rPr lang="en-US" sz="4000" b="1" i="0" dirty="0">
                <a:solidFill>
                  <a:srgbClr val="403F3F"/>
                </a:solidFill>
                <a:effectLst/>
                <a:latin typeface="Palatino" pitchFamily="2" charset="77"/>
                <a:ea typeface="Palatino" pitchFamily="2" charset="77"/>
              </a:rPr>
              <a:t>:</a:t>
            </a:r>
            <a:r>
              <a:rPr lang="en-US" sz="4000" b="0" i="0" dirty="0">
                <a:solidFill>
                  <a:srgbClr val="403F3F"/>
                </a:solidFill>
                <a:effectLst/>
                <a:latin typeface="Palatino" pitchFamily="2" charset="77"/>
                <a:ea typeface="Palatino" pitchFamily="2" charset="77"/>
              </a:rPr>
              <a:t> İmplant </a:t>
            </a:r>
            <a:r>
              <a:rPr lang="en-US" sz="4000" b="0" i="0" dirty="0" err="1">
                <a:solidFill>
                  <a:srgbClr val="403F3F"/>
                </a:solidFill>
                <a:effectLst/>
                <a:latin typeface="Palatino" pitchFamily="2" charset="77"/>
                <a:ea typeface="Palatino" pitchFamily="2" charset="77"/>
              </a:rPr>
              <a:t>çevresinde</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diş</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eti</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çekilmesi</a:t>
            </a:r>
            <a:endParaRPr lang="en-US" sz="4000" dirty="0">
              <a:solidFill>
                <a:srgbClr val="403F3F"/>
              </a:solidFill>
              <a:effectLst/>
              <a:latin typeface="Palatino" pitchFamily="2" charset="77"/>
              <a:ea typeface="Palatino" pitchFamily="2" charset="77"/>
            </a:endParaRPr>
          </a:p>
          <a:p>
            <a:pPr>
              <a:lnSpc>
                <a:spcPts val="2550"/>
              </a:lnSpc>
            </a:pPr>
            <a:r>
              <a:rPr lang="en-US" sz="4000" b="1" i="0" dirty="0" err="1">
                <a:solidFill>
                  <a:srgbClr val="403F3F"/>
                </a:solidFill>
                <a:effectLst/>
                <a:latin typeface="Palatino" pitchFamily="2" charset="77"/>
                <a:ea typeface="Palatino" pitchFamily="2" charset="77"/>
              </a:rPr>
              <a:t>Gevşek</a:t>
            </a:r>
            <a:r>
              <a:rPr lang="en-US" sz="4000" b="1" i="0" dirty="0">
                <a:solidFill>
                  <a:srgbClr val="403F3F"/>
                </a:solidFill>
                <a:effectLst/>
                <a:latin typeface="Palatino" pitchFamily="2" charset="77"/>
                <a:ea typeface="Palatino" pitchFamily="2" charset="77"/>
              </a:rPr>
              <a:t> İmplant: </a:t>
            </a:r>
            <a:r>
              <a:rPr lang="en-US" sz="4000" b="0" i="0" dirty="0" err="1">
                <a:solidFill>
                  <a:srgbClr val="403F3F"/>
                </a:solidFill>
                <a:effectLst/>
                <a:latin typeface="Palatino" pitchFamily="2" charset="77"/>
                <a:ea typeface="Palatino" pitchFamily="2" charset="77"/>
              </a:rPr>
              <a:t>İmplantın</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çene</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kemiği</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ile</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kaynaşamaması</a:t>
            </a:r>
            <a:endParaRPr lang="en-US" sz="4000" dirty="0">
              <a:solidFill>
                <a:srgbClr val="403F3F"/>
              </a:solidFill>
              <a:effectLst/>
              <a:latin typeface="Palatino" pitchFamily="2" charset="77"/>
              <a:ea typeface="Palatino" pitchFamily="2" charset="77"/>
            </a:endParaRPr>
          </a:p>
          <a:p>
            <a:pPr>
              <a:lnSpc>
                <a:spcPts val="2550"/>
              </a:lnSpc>
            </a:pPr>
            <a:r>
              <a:rPr lang="en-US" sz="4000" b="1" i="0" dirty="0" err="1">
                <a:solidFill>
                  <a:srgbClr val="403F3F"/>
                </a:solidFill>
                <a:effectLst/>
                <a:latin typeface="Palatino" pitchFamily="2" charset="77"/>
                <a:ea typeface="Palatino" pitchFamily="2" charset="77"/>
              </a:rPr>
              <a:t>Sinir</a:t>
            </a:r>
            <a:r>
              <a:rPr lang="en-US" sz="4000" b="1" i="0" dirty="0">
                <a:solidFill>
                  <a:srgbClr val="403F3F"/>
                </a:solidFill>
                <a:effectLst/>
                <a:latin typeface="Palatino" pitchFamily="2" charset="77"/>
                <a:ea typeface="Palatino" pitchFamily="2" charset="77"/>
              </a:rPr>
              <a:t> </a:t>
            </a:r>
            <a:r>
              <a:rPr lang="en-US" sz="4000" b="1" i="0" dirty="0" err="1">
                <a:solidFill>
                  <a:srgbClr val="403F3F"/>
                </a:solidFill>
                <a:effectLst/>
                <a:latin typeface="Palatino" pitchFamily="2" charset="77"/>
                <a:ea typeface="Palatino" pitchFamily="2" charset="77"/>
              </a:rPr>
              <a:t>veya</a:t>
            </a:r>
            <a:r>
              <a:rPr lang="en-US" sz="4000" b="1" i="0" dirty="0">
                <a:solidFill>
                  <a:srgbClr val="403F3F"/>
                </a:solidFill>
                <a:effectLst/>
                <a:latin typeface="Palatino" pitchFamily="2" charset="77"/>
                <a:ea typeface="Palatino" pitchFamily="2" charset="77"/>
              </a:rPr>
              <a:t> Doku </a:t>
            </a:r>
            <a:r>
              <a:rPr lang="en-US" sz="4000" b="1" i="0" dirty="0" err="1">
                <a:solidFill>
                  <a:srgbClr val="403F3F"/>
                </a:solidFill>
                <a:effectLst/>
                <a:latin typeface="Palatino" pitchFamily="2" charset="77"/>
                <a:ea typeface="Palatino" pitchFamily="2" charset="77"/>
              </a:rPr>
              <a:t>Hasarı</a:t>
            </a:r>
            <a:r>
              <a:rPr lang="en-US" sz="4000" b="1"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İşlem</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sırasında</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sinir</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veya</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çevre</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dokuların</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zarar</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görmesi</a:t>
            </a:r>
            <a:endParaRPr lang="en-US" sz="4000" dirty="0">
              <a:solidFill>
                <a:srgbClr val="403F3F"/>
              </a:solidFill>
              <a:effectLst/>
              <a:latin typeface="Palatino" pitchFamily="2" charset="77"/>
              <a:ea typeface="Palatino" pitchFamily="2" charset="77"/>
            </a:endParaRPr>
          </a:p>
          <a:p>
            <a:pPr>
              <a:lnSpc>
                <a:spcPts val="2550"/>
              </a:lnSpc>
            </a:pPr>
            <a:r>
              <a:rPr lang="en-US" sz="4000" b="1" i="0" dirty="0" err="1">
                <a:solidFill>
                  <a:srgbClr val="403F3F"/>
                </a:solidFill>
                <a:effectLst/>
                <a:latin typeface="Palatino" pitchFamily="2" charset="77"/>
                <a:ea typeface="Palatino" pitchFamily="2" charset="77"/>
              </a:rPr>
              <a:t>Sinüs</a:t>
            </a:r>
            <a:r>
              <a:rPr lang="en-US" sz="4000" b="1" i="0" dirty="0">
                <a:solidFill>
                  <a:srgbClr val="403F3F"/>
                </a:solidFill>
                <a:effectLst/>
                <a:latin typeface="Palatino" pitchFamily="2" charset="77"/>
                <a:ea typeface="Palatino" pitchFamily="2" charset="77"/>
              </a:rPr>
              <a:t> </a:t>
            </a:r>
            <a:r>
              <a:rPr lang="en-US" sz="4000" b="1" i="0" dirty="0" err="1">
                <a:solidFill>
                  <a:srgbClr val="403F3F"/>
                </a:solidFill>
                <a:effectLst/>
                <a:latin typeface="Palatino" pitchFamily="2" charset="77"/>
                <a:ea typeface="Palatino" pitchFamily="2" charset="77"/>
              </a:rPr>
              <a:t>Komplikasyonları</a:t>
            </a:r>
            <a:r>
              <a:rPr lang="en-US" sz="4000" b="1"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Sinüs</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perforasyonu</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gibi</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sorunlar</a:t>
            </a:r>
            <a:endParaRPr lang="en-US" sz="4000" dirty="0">
              <a:solidFill>
                <a:srgbClr val="403F3F"/>
              </a:solidFill>
              <a:effectLst/>
              <a:latin typeface="Palatino" pitchFamily="2" charset="77"/>
              <a:ea typeface="Palatino" pitchFamily="2" charset="77"/>
            </a:endParaRPr>
          </a:p>
          <a:p>
            <a:pPr>
              <a:lnSpc>
                <a:spcPts val="2550"/>
              </a:lnSpc>
            </a:pPr>
            <a:r>
              <a:rPr lang="en-US" sz="4000" b="1" i="0" dirty="0" err="1">
                <a:solidFill>
                  <a:srgbClr val="403F3F"/>
                </a:solidFill>
                <a:effectLst/>
                <a:latin typeface="Palatino" pitchFamily="2" charset="77"/>
                <a:ea typeface="Palatino" pitchFamily="2" charset="77"/>
              </a:rPr>
              <a:t>Kemik</a:t>
            </a:r>
            <a:r>
              <a:rPr lang="en-US" sz="4000" b="1" i="0" dirty="0">
                <a:solidFill>
                  <a:srgbClr val="403F3F"/>
                </a:solidFill>
                <a:effectLst/>
                <a:latin typeface="Palatino" pitchFamily="2" charset="77"/>
                <a:ea typeface="Palatino" pitchFamily="2" charset="77"/>
              </a:rPr>
              <a:t> </a:t>
            </a:r>
            <a:r>
              <a:rPr lang="en-US" sz="4000" b="1" i="0" dirty="0" err="1">
                <a:solidFill>
                  <a:srgbClr val="403F3F"/>
                </a:solidFill>
                <a:effectLst/>
                <a:latin typeface="Palatino" pitchFamily="2" charset="77"/>
                <a:ea typeface="Palatino" pitchFamily="2" charset="77"/>
              </a:rPr>
              <a:t>Kaybı</a:t>
            </a:r>
            <a:r>
              <a:rPr lang="en-US" sz="4000" b="1" i="0" dirty="0">
                <a:solidFill>
                  <a:srgbClr val="403F3F"/>
                </a:solidFill>
                <a:effectLst/>
                <a:latin typeface="Palatino" pitchFamily="2" charset="77"/>
                <a:ea typeface="Palatino" pitchFamily="2" charset="77"/>
              </a:rPr>
              <a:t>: </a:t>
            </a:r>
            <a:r>
              <a:rPr lang="en-US" sz="4000" b="0" i="0" dirty="0">
                <a:solidFill>
                  <a:srgbClr val="403F3F"/>
                </a:solidFill>
                <a:effectLst/>
                <a:latin typeface="Palatino" pitchFamily="2" charset="77"/>
                <a:ea typeface="Palatino" pitchFamily="2" charset="77"/>
              </a:rPr>
              <a:t>İmplant </a:t>
            </a:r>
            <a:r>
              <a:rPr lang="en-US" sz="4000" b="0" i="0" dirty="0" err="1">
                <a:solidFill>
                  <a:srgbClr val="403F3F"/>
                </a:solidFill>
                <a:effectLst/>
                <a:latin typeface="Palatino" pitchFamily="2" charset="77"/>
                <a:ea typeface="Palatino" pitchFamily="2" charset="77"/>
              </a:rPr>
              <a:t>çevresinde</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kemik</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kaybı</a:t>
            </a:r>
            <a:endParaRPr lang="en-US" sz="4000" dirty="0">
              <a:solidFill>
                <a:srgbClr val="403F3F"/>
              </a:solidFill>
              <a:effectLst/>
              <a:latin typeface="Palatino" pitchFamily="2" charset="77"/>
              <a:ea typeface="Palatino" pitchFamily="2" charset="77"/>
            </a:endParaRPr>
          </a:p>
          <a:p>
            <a:pPr>
              <a:lnSpc>
                <a:spcPts val="2550"/>
              </a:lnSpc>
            </a:pPr>
            <a:r>
              <a:rPr lang="en-US" sz="4000" b="1" i="0" dirty="0">
                <a:solidFill>
                  <a:srgbClr val="403F3F"/>
                </a:solidFill>
                <a:effectLst/>
                <a:latin typeface="Palatino" pitchFamily="2" charset="77"/>
                <a:ea typeface="Palatino" pitchFamily="2" charset="77"/>
              </a:rPr>
              <a:t>İmplant </a:t>
            </a:r>
            <a:r>
              <a:rPr lang="en-US" sz="4000" b="1" i="0" dirty="0" err="1">
                <a:solidFill>
                  <a:srgbClr val="403F3F"/>
                </a:solidFill>
                <a:effectLst/>
                <a:latin typeface="Palatino" pitchFamily="2" charset="77"/>
                <a:ea typeface="Palatino" pitchFamily="2" charset="77"/>
              </a:rPr>
              <a:t>Başarısızlığı</a:t>
            </a:r>
            <a:r>
              <a:rPr lang="en-US" sz="4000" b="1" i="0" dirty="0">
                <a:solidFill>
                  <a:srgbClr val="403F3F"/>
                </a:solidFill>
                <a:effectLst/>
                <a:latin typeface="Palatino" pitchFamily="2" charset="77"/>
                <a:ea typeface="Palatino" pitchFamily="2" charset="77"/>
              </a:rPr>
              <a:t>:</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İmplantın</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kemiğe</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kaynamaması</a:t>
            </a:r>
            <a:endParaRPr lang="en-US" sz="4000" dirty="0">
              <a:solidFill>
                <a:srgbClr val="403F3F"/>
              </a:solidFill>
              <a:effectLst/>
              <a:latin typeface="Palatino" pitchFamily="2" charset="77"/>
              <a:ea typeface="Palatino" pitchFamily="2" charset="77"/>
            </a:endParaRPr>
          </a:p>
          <a:p>
            <a:pPr>
              <a:lnSpc>
                <a:spcPts val="2550"/>
              </a:lnSpc>
            </a:pPr>
            <a:r>
              <a:rPr lang="en-US" sz="4000" b="1" i="0" dirty="0" err="1">
                <a:solidFill>
                  <a:srgbClr val="403F3F"/>
                </a:solidFill>
                <a:effectLst/>
                <a:latin typeface="Palatino" pitchFamily="2" charset="77"/>
                <a:ea typeface="Palatino" pitchFamily="2" charset="77"/>
              </a:rPr>
              <a:t>Ağrı</a:t>
            </a:r>
            <a:r>
              <a:rPr lang="en-US" sz="4000" b="1" i="0" dirty="0">
                <a:solidFill>
                  <a:srgbClr val="403F3F"/>
                </a:solidFill>
                <a:effectLst/>
                <a:latin typeface="Palatino" pitchFamily="2" charset="77"/>
                <a:ea typeface="Palatino" pitchFamily="2" charset="77"/>
              </a:rPr>
              <a:t> </a:t>
            </a:r>
            <a:r>
              <a:rPr lang="en-US" sz="4000" b="1" i="0" dirty="0" err="1">
                <a:solidFill>
                  <a:srgbClr val="403F3F"/>
                </a:solidFill>
                <a:effectLst/>
                <a:latin typeface="Palatino" pitchFamily="2" charset="77"/>
                <a:ea typeface="Palatino" pitchFamily="2" charset="77"/>
              </a:rPr>
              <a:t>ve</a:t>
            </a:r>
            <a:r>
              <a:rPr lang="en-US" sz="4000" b="1" i="0" dirty="0">
                <a:solidFill>
                  <a:srgbClr val="403F3F"/>
                </a:solidFill>
                <a:effectLst/>
                <a:latin typeface="Palatino" pitchFamily="2" charset="77"/>
                <a:ea typeface="Palatino" pitchFamily="2" charset="77"/>
              </a:rPr>
              <a:t> </a:t>
            </a:r>
            <a:r>
              <a:rPr lang="en-US" sz="4000" b="1" i="0" dirty="0" err="1">
                <a:solidFill>
                  <a:srgbClr val="403F3F"/>
                </a:solidFill>
                <a:effectLst/>
                <a:latin typeface="Palatino" pitchFamily="2" charset="77"/>
                <a:ea typeface="Palatino" pitchFamily="2" charset="77"/>
              </a:rPr>
              <a:t>Rahatsızlık</a:t>
            </a:r>
            <a:r>
              <a:rPr lang="en-US" sz="4000" b="1"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Sürekli</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ağrı</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sendromu</a:t>
            </a:r>
            <a:endParaRPr lang="en-US" sz="4000" dirty="0">
              <a:solidFill>
                <a:srgbClr val="403F3F"/>
              </a:solidFill>
              <a:effectLst/>
              <a:latin typeface="Palatino" pitchFamily="2" charset="77"/>
              <a:ea typeface="Palatino" pitchFamily="2" charset="77"/>
            </a:endParaRPr>
          </a:p>
          <a:p>
            <a:pPr>
              <a:lnSpc>
                <a:spcPts val="2550"/>
              </a:lnSpc>
            </a:pPr>
            <a:r>
              <a:rPr lang="en-US" sz="4000" b="1" i="0" dirty="0" err="1">
                <a:solidFill>
                  <a:srgbClr val="403F3F"/>
                </a:solidFill>
                <a:effectLst/>
                <a:latin typeface="Palatino" pitchFamily="2" charset="77"/>
                <a:ea typeface="Palatino" pitchFamily="2" charset="77"/>
              </a:rPr>
              <a:t>Alerjik</a:t>
            </a:r>
            <a:r>
              <a:rPr lang="en-US" sz="4000" b="1" i="0" dirty="0">
                <a:solidFill>
                  <a:srgbClr val="403F3F"/>
                </a:solidFill>
                <a:effectLst/>
                <a:latin typeface="Palatino" pitchFamily="2" charset="77"/>
                <a:ea typeface="Palatino" pitchFamily="2" charset="77"/>
              </a:rPr>
              <a:t> </a:t>
            </a:r>
            <a:r>
              <a:rPr lang="en-US" sz="4000" b="1" i="0" dirty="0" err="1">
                <a:solidFill>
                  <a:srgbClr val="403F3F"/>
                </a:solidFill>
                <a:effectLst/>
                <a:latin typeface="Palatino" pitchFamily="2" charset="77"/>
                <a:ea typeface="Palatino" pitchFamily="2" charset="77"/>
              </a:rPr>
              <a:t>Reaksiyonlar</a:t>
            </a:r>
            <a:r>
              <a:rPr lang="en-US" sz="4000" b="1"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Kullanılan</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malzemelere</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karşı</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alerjik</a:t>
            </a:r>
            <a:r>
              <a:rPr lang="en-US" sz="4000" b="0" i="0" dirty="0">
                <a:solidFill>
                  <a:srgbClr val="403F3F"/>
                </a:solidFill>
                <a:effectLst/>
                <a:latin typeface="Palatino" pitchFamily="2" charset="77"/>
                <a:ea typeface="Palatino" pitchFamily="2" charset="77"/>
              </a:rPr>
              <a:t> </a:t>
            </a:r>
            <a:r>
              <a:rPr lang="en-US" sz="4000" b="0" i="0" dirty="0" err="1">
                <a:solidFill>
                  <a:srgbClr val="403F3F"/>
                </a:solidFill>
                <a:effectLst/>
                <a:latin typeface="Palatino" pitchFamily="2" charset="77"/>
                <a:ea typeface="Palatino" pitchFamily="2" charset="77"/>
              </a:rPr>
              <a:t>reaksiyonlar</a:t>
            </a:r>
            <a:endParaRPr lang="en-US" sz="4000" dirty="0">
              <a:solidFill>
                <a:srgbClr val="403F3F"/>
              </a:solidFill>
              <a:effectLst/>
              <a:latin typeface="Palatino" pitchFamily="2" charset="77"/>
              <a:ea typeface="Palatino" pitchFamily="2" charset="77"/>
            </a:endParaRPr>
          </a:p>
          <a:p>
            <a:endParaRPr lang="en-TR" dirty="0"/>
          </a:p>
        </p:txBody>
      </p:sp>
      <p:pic>
        <p:nvPicPr>
          <p:cNvPr id="7" name="Picture 6" descr="A model of a human jaw with teeth and dental implants&#10;&#10;AI-generated content may be incorrect.">
            <a:extLst>
              <a:ext uri="{FF2B5EF4-FFF2-40B4-BE49-F238E27FC236}">
                <a16:creationId xmlns:a16="http://schemas.microsoft.com/office/drawing/2014/main" id="{E71F95A1-581D-0A70-5605-67D90217CD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49751" y="4120613"/>
            <a:ext cx="5481824" cy="3861337"/>
          </a:xfrm>
          <a:prstGeom prst="rect">
            <a:avLst/>
          </a:prstGeom>
        </p:spPr>
      </p:pic>
    </p:spTree>
    <p:extLst>
      <p:ext uri="{BB962C8B-B14F-4D97-AF65-F5344CB8AC3E}">
        <p14:creationId xmlns:p14="http://schemas.microsoft.com/office/powerpoint/2010/main" val="23799429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0DD64-A9B1-A37F-D1E3-B6CFC997D9A0}"/>
              </a:ext>
            </a:extLst>
          </p:cNvPr>
          <p:cNvSpPr>
            <a:spLocks noGrp="1"/>
          </p:cNvSpPr>
          <p:nvPr>
            <p:ph type="title"/>
          </p:nvPr>
        </p:nvSpPr>
        <p:spPr/>
        <p:txBody>
          <a:bodyPr>
            <a:normAutofit fontScale="90000"/>
          </a:bodyPr>
          <a:lstStyle/>
          <a:p>
            <a:r>
              <a:rPr lang="en-TR" dirty="0"/>
              <a:t>Kaplamalar / Veneerler</a:t>
            </a:r>
            <a:br>
              <a:rPr lang="en-TR" dirty="0"/>
            </a:br>
            <a:r>
              <a:rPr lang="en-TR" dirty="0"/>
              <a:t>Teminata Dahil:</a:t>
            </a:r>
          </a:p>
        </p:txBody>
      </p:sp>
      <p:sp>
        <p:nvSpPr>
          <p:cNvPr id="3" name="Text Placeholder 2">
            <a:extLst>
              <a:ext uri="{FF2B5EF4-FFF2-40B4-BE49-F238E27FC236}">
                <a16:creationId xmlns:a16="http://schemas.microsoft.com/office/drawing/2014/main" id="{272EB22A-5448-0494-2D53-59A74763C99B}"/>
              </a:ext>
            </a:extLst>
          </p:cNvPr>
          <p:cNvSpPr>
            <a:spLocks noGrp="1"/>
          </p:cNvSpPr>
          <p:nvPr>
            <p:ph type="body" idx="1"/>
          </p:nvPr>
        </p:nvSpPr>
        <p:spPr>
          <a:xfrm>
            <a:off x="952500" y="3695700"/>
            <a:ext cx="17278350" cy="8572500"/>
          </a:xfrm>
        </p:spPr>
        <p:txBody>
          <a:bodyPr/>
          <a:lstStyle/>
          <a:p>
            <a:pPr>
              <a:lnSpc>
                <a:spcPts val="2550"/>
              </a:lnSpc>
            </a:pPr>
            <a:r>
              <a:rPr lang="en-US" b="1" i="0" dirty="0" err="1">
                <a:solidFill>
                  <a:srgbClr val="403F3F"/>
                </a:solidFill>
                <a:effectLst/>
                <a:latin typeface="Palatino" pitchFamily="2" charset="77"/>
                <a:ea typeface="Palatino" pitchFamily="2" charset="77"/>
              </a:rPr>
              <a:t>Alerjik</a:t>
            </a:r>
            <a:r>
              <a:rPr lang="en-US" b="1" i="0" dirty="0">
                <a:solidFill>
                  <a:srgbClr val="403F3F"/>
                </a:solidFill>
                <a:effectLst/>
                <a:latin typeface="Palatino" pitchFamily="2" charset="77"/>
                <a:ea typeface="Palatino" pitchFamily="2" charset="77"/>
              </a:rPr>
              <a:t> </a:t>
            </a:r>
            <a:r>
              <a:rPr lang="en-US" b="1" i="0" dirty="0" err="1">
                <a:solidFill>
                  <a:srgbClr val="403F3F"/>
                </a:solidFill>
                <a:effectLst/>
                <a:latin typeface="Palatino" pitchFamily="2" charset="77"/>
                <a:ea typeface="Palatino" pitchFamily="2" charset="77"/>
              </a:rPr>
              <a:t>Reaksiyonlar</a:t>
            </a:r>
            <a:r>
              <a:rPr lang="en-US" b="1"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Özellikle</a:t>
            </a:r>
            <a:r>
              <a:rPr lang="en-US" b="0" i="0" dirty="0">
                <a:solidFill>
                  <a:srgbClr val="403F3F"/>
                </a:solidFill>
                <a:effectLst/>
                <a:latin typeface="Palatino" pitchFamily="2" charset="77"/>
                <a:ea typeface="Palatino" pitchFamily="2" charset="77"/>
              </a:rPr>
              <a:t> metal </a:t>
            </a:r>
            <a:r>
              <a:rPr lang="en-US" b="0" i="0" dirty="0" err="1">
                <a:solidFill>
                  <a:srgbClr val="403F3F"/>
                </a:solidFill>
                <a:effectLst/>
                <a:latin typeface="Palatino" pitchFamily="2" charset="77"/>
                <a:ea typeface="Palatino" pitchFamily="2" charset="77"/>
              </a:rPr>
              <a:t>içerikli</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kaplamalara</a:t>
            </a:r>
            <a:endParaRPr lang="en-US" b="0" i="0" dirty="0">
              <a:solidFill>
                <a:srgbClr val="403F3F"/>
              </a:solidFill>
              <a:effectLst/>
              <a:latin typeface="Palatino" pitchFamily="2" charset="77"/>
              <a:ea typeface="Palatino" pitchFamily="2" charset="77"/>
            </a:endParaRPr>
          </a:p>
          <a:p>
            <a:pPr marL="0" indent="0">
              <a:lnSpc>
                <a:spcPts val="2550"/>
              </a:lnSpc>
              <a:buNone/>
            </a:pP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karşı</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aşırı</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duyarlılık</a:t>
            </a:r>
            <a:endParaRPr lang="en-US" b="0" i="0" dirty="0">
              <a:solidFill>
                <a:srgbClr val="403F3F"/>
              </a:solidFill>
              <a:effectLst/>
              <a:latin typeface="Palatino" pitchFamily="2" charset="77"/>
              <a:ea typeface="Palatino" pitchFamily="2" charset="77"/>
            </a:endParaRPr>
          </a:p>
          <a:p>
            <a:pPr>
              <a:lnSpc>
                <a:spcPts val="2550"/>
              </a:lnSpc>
            </a:pPr>
            <a:r>
              <a:rPr lang="en-US" b="0" i="0" dirty="0">
                <a:solidFill>
                  <a:srgbClr val="403F3F"/>
                </a:solidFill>
                <a:effectLst/>
                <a:latin typeface="Palatino" pitchFamily="2" charset="77"/>
                <a:ea typeface="Palatino" pitchFamily="2" charset="77"/>
              </a:rPr>
              <a:t>- </a:t>
            </a:r>
            <a:r>
              <a:rPr lang="en-US" b="1" i="0" dirty="0" err="1">
                <a:solidFill>
                  <a:srgbClr val="403F3F"/>
                </a:solidFill>
                <a:effectLst/>
                <a:latin typeface="Palatino" pitchFamily="2" charset="77"/>
                <a:ea typeface="Palatino" pitchFamily="2" charset="77"/>
              </a:rPr>
              <a:t>Çürük</a:t>
            </a:r>
            <a:r>
              <a:rPr lang="en-US" b="1"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Kaplamanın</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altındaki</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dişin</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çürümesi</a:t>
            </a:r>
            <a:endParaRPr lang="en-US" dirty="0">
              <a:solidFill>
                <a:srgbClr val="403F3F"/>
              </a:solidFill>
              <a:effectLst/>
              <a:latin typeface="Palatino" pitchFamily="2" charset="77"/>
              <a:ea typeface="Palatino" pitchFamily="2" charset="77"/>
            </a:endParaRPr>
          </a:p>
          <a:p>
            <a:pPr>
              <a:lnSpc>
                <a:spcPts val="2550"/>
              </a:lnSpc>
            </a:pPr>
            <a:r>
              <a:rPr lang="en-US" b="0" i="0" dirty="0">
                <a:solidFill>
                  <a:srgbClr val="403F3F"/>
                </a:solidFill>
                <a:effectLst/>
                <a:latin typeface="Palatino" pitchFamily="2" charset="77"/>
                <a:ea typeface="Palatino" pitchFamily="2" charset="77"/>
              </a:rPr>
              <a:t>- </a:t>
            </a:r>
            <a:r>
              <a:rPr lang="en-US" b="1" i="0" dirty="0" err="1">
                <a:solidFill>
                  <a:srgbClr val="403F3F"/>
                </a:solidFill>
                <a:effectLst/>
                <a:latin typeface="Palatino" pitchFamily="2" charset="77"/>
                <a:ea typeface="Palatino" pitchFamily="2" charset="77"/>
              </a:rPr>
              <a:t>Diş</a:t>
            </a:r>
            <a:r>
              <a:rPr lang="en-US" b="1" i="0" dirty="0">
                <a:solidFill>
                  <a:srgbClr val="403F3F"/>
                </a:solidFill>
                <a:effectLst/>
                <a:latin typeface="Palatino" pitchFamily="2" charset="77"/>
                <a:ea typeface="Palatino" pitchFamily="2" charset="77"/>
              </a:rPr>
              <a:t> </a:t>
            </a:r>
            <a:r>
              <a:rPr lang="en-US" b="1" i="0" dirty="0" err="1">
                <a:solidFill>
                  <a:srgbClr val="403F3F"/>
                </a:solidFill>
                <a:effectLst/>
                <a:latin typeface="Palatino" pitchFamily="2" charset="77"/>
                <a:ea typeface="Palatino" pitchFamily="2" charset="77"/>
              </a:rPr>
              <a:t>Eti</a:t>
            </a:r>
            <a:r>
              <a:rPr lang="en-US" b="1" i="0" dirty="0">
                <a:solidFill>
                  <a:srgbClr val="403F3F"/>
                </a:solidFill>
                <a:effectLst/>
                <a:latin typeface="Palatino" pitchFamily="2" charset="77"/>
                <a:ea typeface="Palatino" pitchFamily="2" charset="77"/>
              </a:rPr>
              <a:t> </a:t>
            </a:r>
            <a:r>
              <a:rPr lang="en-US" b="1" i="0" dirty="0" err="1">
                <a:solidFill>
                  <a:srgbClr val="403F3F"/>
                </a:solidFill>
                <a:effectLst/>
                <a:latin typeface="Palatino" pitchFamily="2" charset="77"/>
                <a:ea typeface="Palatino" pitchFamily="2" charset="77"/>
              </a:rPr>
              <a:t>Tahrişi</a:t>
            </a:r>
            <a:r>
              <a:rPr lang="en-US" b="1" i="0" dirty="0">
                <a:solidFill>
                  <a:srgbClr val="403F3F"/>
                </a:solidFill>
                <a:effectLst/>
                <a:latin typeface="Palatino" pitchFamily="2" charset="77"/>
                <a:ea typeface="Palatino" pitchFamily="2" charset="77"/>
              </a:rPr>
              <a:t>:</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Kaplama</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çevresinde</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diş</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eti</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iltihabı</a:t>
            </a:r>
            <a:endParaRPr lang="en-US" dirty="0">
              <a:solidFill>
                <a:srgbClr val="403F3F"/>
              </a:solidFill>
              <a:effectLst/>
              <a:latin typeface="Palatino" pitchFamily="2" charset="77"/>
              <a:ea typeface="Palatino" pitchFamily="2" charset="77"/>
            </a:endParaRPr>
          </a:p>
          <a:p>
            <a:pPr>
              <a:lnSpc>
                <a:spcPts val="2550"/>
              </a:lnSpc>
            </a:pPr>
            <a:r>
              <a:rPr lang="en-US" b="0" i="0" dirty="0">
                <a:solidFill>
                  <a:srgbClr val="403F3F"/>
                </a:solidFill>
                <a:effectLst/>
                <a:latin typeface="Palatino" pitchFamily="2" charset="77"/>
                <a:ea typeface="Palatino" pitchFamily="2" charset="77"/>
              </a:rPr>
              <a:t>- </a:t>
            </a:r>
            <a:r>
              <a:rPr lang="en-US" b="1" i="0" dirty="0" err="1">
                <a:solidFill>
                  <a:srgbClr val="403F3F"/>
                </a:solidFill>
                <a:effectLst/>
                <a:latin typeface="Palatino" pitchFamily="2" charset="77"/>
                <a:ea typeface="Palatino" pitchFamily="2" charset="77"/>
              </a:rPr>
              <a:t>Sinir</a:t>
            </a:r>
            <a:r>
              <a:rPr lang="en-US" b="1" i="0" dirty="0">
                <a:solidFill>
                  <a:srgbClr val="403F3F"/>
                </a:solidFill>
                <a:effectLst/>
                <a:latin typeface="Palatino" pitchFamily="2" charset="77"/>
                <a:ea typeface="Palatino" pitchFamily="2" charset="77"/>
              </a:rPr>
              <a:t> </a:t>
            </a:r>
            <a:r>
              <a:rPr lang="en-US" b="1" i="0" dirty="0" err="1">
                <a:solidFill>
                  <a:srgbClr val="403F3F"/>
                </a:solidFill>
                <a:effectLst/>
                <a:latin typeface="Palatino" pitchFamily="2" charset="77"/>
                <a:ea typeface="Palatino" pitchFamily="2" charset="77"/>
              </a:rPr>
              <a:t>Hasarı</a:t>
            </a:r>
            <a:r>
              <a:rPr lang="en-US" b="1" i="0" dirty="0">
                <a:solidFill>
                  <a:srgbClr val="403F3F"/>
                </a:solidFill>
                <a:effectLst/>
                <a:latin typeface="Palatino" pitchFamily="2" charset="77"/>
                <a:ea typeface="Palatino" pitchFamily="2" charset="77"/>
              </a:rPr>
              <a:t>:</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İşlem</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sırasında</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sinir</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yaralanması</a:t>
            </a:r>
            <a:endParaRPr lang="en-US" b="0" i="0" dirty="0">
              <a:solidFill>
                <a:srgbClr val="403F3F"/>
              </a:solidFill>
              <a:effectLst/>
              <a:latin typeface="Palatino" pitchFamily="2" charset="77"/>
              <a:ea typeface="Palatino" pitchFamily="2" charset="77"/>
            </a:endParaRPr>
          </a:p>
          <a:p>
            <a:pPr marL="0" indent="0">
              <a:lnSpc>
                <a:spcPts val="2550"/>
              </a:lnSpc>
              <a:buNone/>
            </a:pP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Nöropati</a:t>
            </a:r>
            <a:r>
              <a:rPr lang="en-US" b="0" i="0" dirty="0">
                <a:solidFill>
                  <a:srgbClr val="403F3F"/>
                </a:solidFill>
                <a:effectLst/>
                <a:latin typeface="Palatino" pitchFamily="2" charset="77"/>
                <a:ea typeface="Palatino" pitchFamily="2" charset="77"/>
              </a:rPr>
              <a:t>)</a:t>
            </a:r>
            <a:endParaRPr lang="en-US" dirty="0">
              <a:solidFill>
                <a:srgbClr val="403F3F"/>
              </a:solidFill>
              <a:effectLst/>
              <a:latin typeface="Palatino" pitchFamily="2" charset="77"/>
              <a:ea typeface="Palatino" pitchFamily="2" charset="77"/>
            </a:endParaRPr>
          </a:p>
          <a:p>
            <a:endParaRPr lang="en-TR" dirty="0"/>
          </a:p>
        </p:txBody>
      </p:sp>
      <p:pic>
        <p:nvPicPr>
          <p:cNvPr id="6" name="Picture 5" descr="Close-up of a person's smile&#10;&#10;AI-generated content may be incorrect.">
            <a:extLst>
              <a:ext uri="{FF2B5EF4-FFF2-40B4-BE49-F238E27FC236}">
                <a16:creationId xmlns:a16="http://schemas.microsoft.com/office/drawing/2014/main" id="{A46F5A0B-E03C-E93C-2293-5717BEC1C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5102" y="4476750"/>
            <a:ext cx="5291075" cy="4124325"/>
          </a:xfrm>
          <a:prstGeom prst="rect">
            <a:avLst/>
          </a:prstGeom>
        </p:spPr>
      </p:pic>
    </p:spTree>
    <p:extLst>
      <p:ext uri="{BB962C8B-B14F-4D97-AF65-F5344CB8AC3E}">
        <p14:creationId xmlns:p14="http://schemas.microsoft.com/office/powerpoint/2010/main" val="32022836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D2A78-D4D1-A665-40FA-C0C52D7C3B8F}"/>
              </a:ext>
            </a:extLst>
          </p:cNvPr>
          <p:cNvSpPr>
            <a:spLocks noGrp="1"/>
          </p:cNvSpPr>
          <p:nvPr>
            <p:ph type="title"/>
          </p:nvPr>
        </p:nvSpPr>
        <p:spPr/>
        <p:txBody>
          <a:bodyPr>
            <a:noAutofit/>
          </a:bodyPr>
          <a:lstStyle/>
          <a:p>
            <a:r>
              <a:rPr lang="en-TR" sz="8000" dirty="0"/>
              <a:t>Lazer Katarak Ameliyatı</a:t>
            </a:r>
            <a:br>
              <a:rPr lang="en-TR" sz="8000" dirty="0"/>
            </a:br>
            <a:r>
              <a:rPr lang="en-TR" sz="8000" dirty="0"/>
              <a:t>Teminata Dahil:</a:t>
            </a:r>
          </a:p>
        </p:txBody>
      </p:sp>
      <p:sp>
        <p:nvSpPr>
          <p:cNvPr id="3" name="Text Placeholder 2">
            <a:extLst>
              <a:ext uri="{FF2B5EF4-FFF2-40B4-BE49-F238E27FC236}">
                <a16:creationId xmlns:a16="http://schemas.microsoft.com/office/drawing/2014/main" id="{558ED3A8-8F64-541B-09D9-4AA0CA298508}"/>
              </a:ext>
            </a:extLst>
          </p:cNvPr>
          <p:cNvSpPr>
            <a:spLocks noGrp="1"/>
          </p:cNvSpPr>
          <p:nvPr>
            <p:ph type="body" idx="1"/>
          </p:nvPr>
        </p:nvSpPr>
        <p:spPr/>
        <p:txBody>
          <a:bodyPr/>
          <a:lstStyle/>
          <a:p>
            <a:pPr>
              <a:lnSpc>
                <a:spcPts val="2925"/>
              </a:lnSpc>
            </a:pPr>
            <a:r>
              <a:rPr lang="en-US" b="1" i="0" dirty="0" err="1">
                <a:solidFill>
                  <a:srgbClr val="403F3F"/>
                </a:solidFill>
                <a:effectLst/>
                <a:latin typeface="Palatino" pitchFamily="2" charset="77"/>
                <a:ea typeface="Palatino" pitchFamily="2" charset="77"/>
              </a:rPr>
              <a:t>Enfeksiyon</a:t>
            </a:r>
            <a:r>
              <a:rPr lang="en-US" b="1"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Göz</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içi</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enfeksiyon</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Endoftalmi</a:t>
            </a:r>
            <a:r>
              <a:rPr lang="en-US" b="0" i="0" dirty="0">
                <a:solidFill>
                  <a:srgbClr val="403F3F"/>
                </a:solidFill>
                <a:effectLst/>
                <a:latin typeface="Palatino" pitchFamily="2" charset="77"/>
                <a:ea typeface="Palatino" pitchFamily="2" charset="77"/>
              </a:rPr>
              <a:t>)</a:t>
            </a:r>
            <a:endParaRPr lang="en-US" dirty="0">
              <a:solidFill>
                <a:srgbClr val="403F3F"/>
              </a:solidFill>
              <a:effectLst/>
              <a:latin typeface="Palatino" pitchFamily="2" charset="77"/>
              <a:ea typeface="Palatino" pitchFamily="2" charset="77"/>
            </a:endParaRPr>
          </a:p>
          <a:p>
            <a:pPr>
              <a:lnSpc>
                <a:spcPts val="2925"/>
              </a:lnSpc>
            </a:pPr>
            <a:r>
              <a:rPr lang="en-US" b="1" i="0" dirty="0" err="1">
                <a:solidFill>
                  <a:srgbClr val="403F3F"/>
                </a:solidFill>
                <a:effectLst/>
                <a:latin typeface="Palatino" pitchFamily="2" charset="77"/>
                <a:ea typeface="Palatino" pitchFamily="2" charset="77"/>
              </a:rPr>
              <a:t>İltihap</a:t>
            </a:r>
            <a:r>
              <a:rPr lang="en-US" b="1"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Göz</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içinde</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iltihaplanma</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Üveit</a:t>
            </a:r>
            <a:r>
              <a:rPr lang="en-US" b="0" i="0" dirty="0">
                <a:solidFill>
                  <a:srgbClr val="403F3F"/>
                </a:solidFill>
                <a:effectLst/>
                <a:latin typeface="Palatino" pitchFamily="2" charset="77"/>
                <a:ea typeface="Palatino" pitchFamily="2" charset="77"/>
              </a:rPr>
              <a:t>)</a:t>
            </a:r>
            <a:endParaRPr lang="en-US" dirty="0">
              <a:solidFill>
                <a:srgbClr val="403F3F"/>
              </a:solidFill>
              <a:effectLst/>
              <a:latin typeface="Palatino" pitchFamily="2" charset="77"/>
              <a:ea typeface="Palatino" pitchFamily="2" charset="77"/>
            </a:endParaRPr>
          </a:p>
          <a:p>
            <a:pPr>
              <a:lnSpc>
                <a:spcPts val="2925"/>
              </a:lnSpc>
            </a:pPr>
            <a:r>
              <a:rPr lang="en-US" b="1" i="0" dirty="0">
                <a:solidFill>
                  <a:srgbClr val="403F3F"/>
                </a:solidFill>
                <a:effectLst/>
                <a:latin typeface="Palatino" pitchFamily="2" charset="77"/>
                <a:ea typeface="Palatino" pitchFamily="2" charset="77"/>
              </a:rPr>
              <a:t>Retinal </a:t>
            </a:r>
            <a:r>
              <a:rPr lang="en-US" b="1" i="0" dirty="0" err="1">
                <a:solidFill>
                  <a:srgbClr val="403F3F"/>
                </a:solidFill>
                <a:effectLst/>
                <a:latin typeface="Palatino" pitchFamily="2" charset="77"/>
                <a:ea typeface="Palatino" pitchFamily="2" charset="77"/>
              </a:rPr>
              <a:t>Dekolman</a:t>
            </a:r>
            <a:r>
              <a:rPr lang="en-US" b="1" i="0" dirty="0">
                <a:solidFill>
                  <a:srgbClr val="403F3F"/>
                </a:solidFill>
                <a:effectLst/>
                <a:latin typeface="Palatino" pitchFamily="2" charset="77"/>
                <a:ea typeface="Palatino" pitchFamily="2" charset="77"/>
              </a:rPr>
              <a:t>: </a:t>
            </a:r>
            <a:r>
              <a:rPr lang="en-US" b="0" i="0" dirty="0">
                <a:solidFill>
                  <a:srgbClr val="403F3F"/>
                </a:solidFill>
                <a:effectLst/>
                <a:latin typeface="Palatino" pitchFamily="2" charset="77"/>
                <a:ea typeface="Palatino" pitchFamily="2" charset="77"/>
              </a:rPr>
              <a:t>Retina </a:t>
            </a:r>
            <a:r>
              <a:rPr lang="en-US" b="0" i="0" dirty="0" err="1">
                <a:solidFill>
                  <a:srgbClr val="403F3F"/>
                </a:solidFill>
                <a:effectLst/>
                <a:latin typeface="Palatino" pitchFamily="2" charset="77"/>
                <a:ea typeface="Palatino" pitchFamily="2" charset="77"/>
              </a:rPr>
              <a:t>ayrılması</a:t>
            </a:r>
            <a:endParaRPr lang="en-US" dirty="0">
              <a:solidFill>
                <a:srgbClr val="403F3F"/>
              </a:solidFill>
              <a:effectLst/>
              <a:latin typeface="Palatino" pitchFamily="2" charset="77"/>
              <a:ea typeface="Palatino" pitchFamily="2" charset="77"/>
            </a:endParaRPr>
          </a:p>
          <a:p>
            <a:pPr>
              <a:lnSpc>
                <a:spcPts val="2925"/>
              </a:lnSpc>
            </a:pPr>
            <a:r>
              <a:rPr lang="en-US" b="1" i="0" dirty="0" err="1">
                <a:solidFill>
                  <a:srgbClr val="403F3F"/>
                </a:solidFill>
                <a:effectLst/>
                <a:latin typeface="Palatino" pitchFamily="2" charset="77"/>
                <a:ea typeface="Palatino" pitchFamily="2" charset="77"/>
              </a:rPr>
              <a:t>Şişlik</a:t>
            </a:r>
            <a:r>
              <a:rPr lang="en-US" b="1" i="0" dirty="0">
                <a:solidFill>
                  <a:srgbClr val="403F3F"/>
                </a:solidFill>
                <a:effectLst/>
                <a:latin typeface="Palatino" pitchFamily="2" charset="77"/>
                <a:ea typeface="Palatino" pitchFamily="2" charset="77"/>
              </a:rPr>
              <a:t>:</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Kornea</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ödemi</a:t>
            </a:r>
            <a:endParaRPr lang="en-US" dirty="0">
              <a:solidFill>
                <a:srgbClr val="403F3F"/>
              </a:solidFill>
              <a:effectLst/>
              <a:latin typeface="Palatino" pitchFamily="2" charset="77"/>
              <a:ea typeface="Palatino" pitchFamily="2" charset="77"/>
            </a:endParaRPr>
          </a:p>
          <a:p>
            <a:pPr>
              <a:lnSpc>
                <a:spcPts val="2925"/>
              </a:lnSpc>
            </a:pPr>
            <a:r>
              <a:rPr lang="en-US" b="1" i="0" dirty="0">
                <a:solidFill>
                  <a:srgbClr val="403F3F"/>
                </a:solidFill>
                <a:effectLst/>
                <a:latin typeface="Palatino" pitchFamily="2" charset="77"/>
                <a:ea typeface="Palatino" pitchFamily="2" charset="77"/>
              </a:rPr>
              <a:t>Kuru </a:t>
            </a:r>
            <a:r>
              <a:rPr lang="en-US" b="1" i="0" dirty="0" err="1">
                <a:solidFill>
                  <a:srgbClr val="403F3F"/>
                </a:solidFill>
                <a:effectLst/>
                <a:latin typeface="Palatino" pitchFamily="2" charset="77"/>
                <a:ea typeface="Palatino" pitchFamily="2" charset="77"/>
              </a:rPr>
              <a:t>Göz</a:t>
            </a:r>
            <a:r>
              <a:rPr lang="en-US" b="1"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Gözyaşı</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üretiminin</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azalması</a:t>
            </a:r>
            <a:endParaRPr lang="en-US" dirty="0">
              <a:solidFill>
                <a:srgbClr val="403F3F"/>
              </a:solidFill>
              <a:effectLst/>
              <a:latin typeface="Palatino" pitchFamily="2" charset="77"/>
              <a:ea typeface="Palatino" pitchFamily="2" charset="77"/>
            </a:endParaRPr>
          </a:p>
          <a:p>
            <a:pPr>
              <a:lnSpc>
                <a:spcPts val="2925"/>
              </a:lnSpc>
            </a:pPr>
            <a:r>
              <a:rPr lang="en-US" b="1" i="0" dirty="0" err="1">
                <a:solidFill>
                  <a:srgbClr val="403F3F"/>
                </a:solidFill>
                <a:effectLst/>
                <a:latin typeface="Palatino" pitchFamily="2" charset="77"/>
                <a:ea typeface="Palatino" pitchFamily="2" charset="77"/>
              </a:rPr>
              <a:t>Işık</a:t>
            </a:r>
            <a:r>
              <a:rPr lang="en-US" b="1" i="0" dirty="0">
                <a:solidFill>
                  <a:srgbClr val="403F3F"/>
                </a:solidFill>
                <a:effectLst/>
                <a:latin typeface="Palatino" pitchFamily="2" charset="77"/>
                <a:ea typeface="Palatino" pitchFamily="2" charset="77"/>
              </a:rPr>
              <a:t> </a:t>
            </a:r>
            <a:r>
              <a:rPr lang="en-US" b="1" i="0" dirty="0" err="1">
                <a:solidFill>
                  <a:srgbClr val="403F3F"/>
                </a:solidFill>
                <a:effectLst/>
                <a:latin typeface="Palatino" pitchFamily="2" charset="77"/>
                <a:ea typeface="Palatino" pitchFamily="2" charset="77"/>
              </a:rPr>
              <a:t>Hassasiyeti</a:t>
            </a:r>
            <a:r>
              <a:rPr lang="en-US" b="1"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Fotofobi</a:t>
            </a:r>
            <a:endParaRPr lang="en-US" dirty="0">
              <a:solidFill>
                <a:srgbClr val="403F3F"/>
              </a:solidFill>
              <a:effectLst/>
              <a:latin typeface="Palatino" pitchFamily="2" charset="77"/>
              <a:ea typeface="Palatino" pitchFamily="2" charset="77"/>
            </a:endParaRPr>
          </a:p>
          <a:p>
            <a:pPr>
              <a:lnSpc>
                <a:spcPts val="2925"/>
              </a:lnSpc>
            </a:pPr>
            <a:r>
              <a:rPr lang="en-US" b="1" i="0" dirty="0" err="1">
                <a:solidFill>
                  <a:srgbClr val="403F3F"/>
                </a:solidFill>
                <a:effectLst/>
                <a:latin typeface="Palatino" pitchFamily="2" charset="77"/>
                <a:ea typeface="Palatino" pitchFamily="2" charset="77"/>
              </a:rPr>
              <a:t>Görme</a:t>
            </a:r>
            <a:r>
              <a:rPr lang="en-US" b="1" i="0" dirty="0">
                <a:solidFill>
                  <a:srgbClr val="403F3F"/>
                </a:solidFill>
                <a:effectLst/>
                <a:latin typeface="Palatino" pitchFamily="2" charset="77"/>
                <a:ea typeface="Palatino" pitchFamily="2" charset="77"/>
              </a:rPr>
              <a:t> </a:t>
            </a:r>
            <a:r>
              <a:rPr lang="en-US" b="1" i="0" dirty="0" err="1">
                <a:solidFill>
                  <a:srgbClr val="403F3F"/>
                </a:solidFill>
                <a:effectLst/>
                <a:latin typeface="Palatino" pitchFamily="2" charset="77"/>
                <a:ea typeface="Palatino" pitchFamily="2" charset="77"/>
              </a:rPr>
              <a:t>Değişiklikleri</a:t>
            </a:r>
            <a:r>
              <a:rPr lang="en-US" b="1" i="0" dirty="0">
                <a:solidFill>
                  <a:srgbClr val="403F3F"/>
                </a:solidFill>
                <a:effectLst/>
                <a:latin typeface="Palatino" pitchFamily="2" charset="77"/>
                <a:ea typeface="Palatino" pitchFamily="2" charset="77"/>
              </a:rPr>
              <a:t>:</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Bulanık</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veya</a:t>
            </a:r>
            <a:r>
              <a:rPr lang="en-US" b="0" i="0" dirty="0">
                <a:solidFill>
                  <a:srgbClr val="403F3F"/>
                </a:solidFill>
                <a:effectLst/>
                <a:latin typeface="Palatino" pitchFamily="2" charset="77"/>
                <a:ea typeface="Palatino" pitchFamily="2" charset="77"/>
              </a:rPr>
              <a:t> net </a:t>
            </a:r>
            <a:r>
              <a:rPr lang="en-US" b="0" i="0" dirty="0" err="1">
                <a:solidFill>
                  <a:srgbClr val="403F3F"/>
                </a:solidFill>
                <a:effectLst/>
                <a:latin typeface="Palatino" pitchFamily="2" charset="77"/>
                <a:ea typeface="Palatino" pitchFamily="2" charset="77"/>
              </a:rPr>
              <a:t>olmayan</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görme</a:t>
            </a:r>
            <a:endParaRPr lang="en-US" dirty="0">
              <a:solidFill>
                <a:srgbClr val="403F3F"/>
              </a:solidFill>
              <a:effectLst/>
              <a:latin typeface="Palatino" pitchFamily="2" charset="77"/>
              <a:ea typeface="Palatino" pitchFamily="2" charset="77"/>
            </a:endParaRPr>
          </a:p>
          <a:p>
            <a:endParaRPr lang="en-TR" dirty="0"/>
          </a:p>
        </p:txBody>
      </p:sp>
      <p:pic>
        <p:nvPicPr>
          <p:cNvPr id="9" name="Picture 8" descr="A person wearing surgical scrubs and mask&#10;&#10;AI-generated content may be incorrect.">
            <a:extLst>
              <a:ext uri="{FF2B5EF4-FFF2-40B4-BE49-F238E27FC236}">
                <a16:creationId xmlns:a16="http://schemas.microsoft.com/office/drawing/2014/main" id="{7642AED2-CA62-ECBA-74AD-C6EC54CA4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3543" y="4549238"/>
            <a:ext cx="6586538" cy="4391025"/>
          </a:xfrm>
          <a:prstGeom prst="rect">
            <a:avLst/>
          </a:prstGeom>
        </p:spPr>
      </p:pic>
    </p:spTree>
    <p:extLst>
      <p:ext uri="{BB962C8B-B14F-4D97-AF65-F5344CB8AC3E}">
        <p14:creationId xmlns:p14="http://schemas.microsoft.com/office/powerpoint/2010/main" val="213741510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3EB85-15D9-6F67-B410-7C114791181E}"/>
              </a:ext>
            </a:extLst>
          </p:cNvPr>
          <p:cNvSpPr>
            <a:spLocks noGrp="1"/>
          </p:cNvSpPr>
          <p:nvPr>
            <p:ph type="title"/>
          </p:nvPr>
        </p:nvSpPr>
        <p:spPr/>
        <p:txBody>
          <a:bodyPr>
            <a:normAutofit fontScale="90000"/>
          </a:bodyPr>
          <a:lstStyle/>
          <a:p>
            <a:r>
              <a:rPr lang="en-TR" dirty="0"/>
              <a:t>Burun Estetiği (Rhinoplasti)</a:t>
            </a:r>
            <a:br>
              <a:rPr lang="en-TR" dirty="0"/>
            </a:br>
            <a:r>
              <a:rPr lang="en-TR" dirty="0"/>
              <a:t>Teminata Dahil:</a:t>
            </a:r>
          </a:p>
        </p:txBody>
      </p:sp>
      <p:sp>
        <p:nvSpPr>
          <p:cNvPr id="3" name="Text Placeholder 2">
            <a:extLst>
              <a:ext uri="{FF2B5EF4-FFF2-40B4-BE49-F238E27FC236}">
                <a16:creationId xmlns:a16="http://schemas.microsoft.com/office/drawing/2014/main" id="{45641287-3777-A427-2B88-79617A828930}"/>
              </a:ext>
            </a:extLst>
          </p:cNvPr>
          <p:cNvSpPr>
            <a:spLocks noGrp="1"/>
          </p:cNvSpPr>
          <p:nvPr>
            <p:ph type="body" idx="1"/>
          </p:nvPr>
        </p:nvSpPr>
        <p:spPr/>
        <p:txBody>
          <a:bodyPr/>
          <a:lstStyle/>
          <a:p>
            <a:pPr>
              <a:lnSpc>
                <a:spcPts val="2925"/>
              </a:lnSpc>
            </a:pPr>
            <a:r>
              <a:rPr lang="en-US" b="1" i="0" dirty="0" err="1">
                <a:solidFill>
                  <a:srgbClr val="403F3F"/>
                </a:solidFill>
                <a:effectLst/>
                <a:latin typeface="Palatino" pitchFamily="2" charset="77"/>
                <a:ea typeface="Palatino" pitchFamily="2" charset="77"/>
              </a:rPr>
              <a:t>Enfeksiyon</a:t>
            </a:r>
            <a:r>
              <a:rPr lang="en-US" b="1"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Ameliyat</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sonrası</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enfeksiyon</a:t>
            </a:r>
            <a:endParaRPr lang="en-US" dirty="0">
              <a:solidFill>
                <a:srgbClr val="403F3F"/>
              </a:solidFill>
              <a:effectLst/>
              <a:latin typeface="Palatino" pitchFamily="2" charset="77"/>
              <a:ea typeface="Palatino" pitchFamily="2" charset="77"/>
            </a:endParaRPr>
          </a:p>
          <a:p>
            <a:pPr>
              <a:lnSpc>
                <a:spcPts val="2925"/>
              </a:lnSpc>
            </a:pPr>
            <a:r>
              <a:rPr lang="en-US" b="1" i="0" dirty="0" err="1">
                <a:solidFill>
                  <a:srgbClr val="403F3F"/>
                </a:solidFill>
                <a:effectLst/>
                <a:latin typeface="Palatino" pitchFamily="2" charset="77"/>
                <a:ea typeface="Palatino" pitchFamily="2" charset="77"/>
              </a:rPr>
              <a:t>Kanama</a:t>
            </a:r>
            <a:r>
              <a:rPr lang="en-US" b="1"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Burun</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kanaması</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Epistaksis</a:t>
            </a:r>
            <a:r>
              <a:rPr lang="en-US" b="0" i="0" dirty="0">
                <a:solidFill>
                  <a:srgbClr val="403F3F"/>
                </a:solidFill>
                <a:effectLst/>
                <a:latin typeface="Palatino" pitchFamily="2" charset="77"/>
                <a:ea typeface="Palatino" pitchFamily="2" charset="77"/>
              </a:rPr>
              <a:t>)</a:t>
            </a:r>
            <a:endParaRPr lang="en-US" dirty="0">
              <a:solidFill>
                <a:srgbClr val="403F3F"/>
              </a:solidFill>
              <a:effectLst/>
              <a:latin typeface="Palatino" pitchFamily="2" charset="77"/>
              <a:ea typeface="Palatino" pitchFamily="2" charset="77"/>
            </a:endParaRPr>
          </a:p>
          <a:p>
            <a:pPr>
              <a:lnSpc>
                <a:spcPts val="2925"/>
              </a:lnSpc>
            </a:pPr>
            <a:r>
              <a:rPr lang="en-US" b="1" i="0" dirty="0" err="1">
                <a:solidFill>
                  <a:srgbClr val="403F3F"/>
                </a:solidFill>
                <a:effectLst/>
                <a:latin typeface="Palatino" pitchFamily="2" charset="77"/>
                <a:ea typeface="Palatino" pitchFamily="2" charset="77"/>
              </a:rPr>
              <a:t>Şişlik</a:t>
            </a:r>
            <a:r>
              <a:rPr lang="en-US" b="1" i="0" dirty="0">
                <a:solidFill>
                  <a:srgbClr val="403F3F"/>
                </a:solidFill>
                <a:effectLst/>
                <a:latin typeface="Palatino" pitchFamily="2" charset="77"/>
                <a:ea typeface="Palatino" pitchFamily="2" charset="77"/>
              </a:rPr>
              <a:t>:</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Burun</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dokularında</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ödem</a:t>
            </a:r>
            <a:endParaRPr lang="en-US" dirty="0">
              <a:solidFill>
                <a:srgbClr val="403F3F"/>
              </a:solidFill>
              <a:effectLst/>
              <a:latin typeface="Palatino" pitchFamily="2" charset="77"/>
              <a:ea typeface="Palatino" pitchFamily="2" charset="77"/>
            </a:endParaRPr>
          </a:p>
          <a:p>
            <a:pPr>
              <a:lnSpc>
                <a:spcPts val="2925"/>
              </a:lnSpc>
            </a:pPr>
            <a:r>
              <a:rPr lang="en-US" b="1" i="0" dirty="0">
                <a:solidFill>
                  <a:srgbClr val="403F3F"/>
                </a:solidFill>
                <a:effectLst/>
                <a:latin typeface="Palatino" pitchFamily="2" charset="77"/>
                <a:ea typeface="Palatino" pitchFamily="2" charset="77"/>
              </a:rPr>
              <a:t>Nefes Alma </a:t>
            </a:r>
            <a:r>
              <a:rPr lang="en-US" b="1" i="0" dirty="0" err="1">
                <a:solidFill>
                  <a:srgbClr val="403F3F"/>
                </a:solidFill>
                <a:effectLst/>
                <a:latin typeface="Palatino" pitchFamily="2" charset="77"/>
                <a:ea typeface="Palatino" pitchFamily="2" charset="77"/>
              </a:rPr>
              <a:t>Zorlukları</a:t>
            </a:r>
            <a:r>
              <a:rPr lang="en-US" b="1" i="0" dirty="0">
                <a:solidFill>
                  <a:srgbClr val="403F3F"/>
                </a:solidFill>
                <a:effectLst/>
                <a:latin typeface="Palatino" pitchFamily="2" charset="77"/>
                <a:ea typeface="Palatino" pitchFamily="2" charset="77"/>
              </a:rPr>
              <a:t>:</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Burundan</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nefes</a:t>
            </a:r>
            <a:r>
              <a:rPr lang="en-US" b="0" i="0" dirty="0">
                <a:solidFill>
                  <a:srgbClr val="403F3F"/>
                </a:solidFill>
                <a:effectLst/>
                <a:latin typeface="Palatino" pitchFamily="2" charset="77"/>
                <a:ea typeface="Palatino" pitchFamily="2" charset="77"/>
              </a:rPr>
              <a:t> alma </a:t>
            </a:r>
            <a:r>
              <a:rPr lang="en-US" b="0" i="0" dirty="0" err="1">
                <a:solidFill>
                  <a:srgbClr val="403F3F"/>
                </a:solidFill>
                <a:effectLst/>
                <a:latin typeface="Palatino" pitchFamily="2" charset="77"/>
                <a:ea typeface="Palatino" pitchFamily="2" charset="77"/>
              </a:rPr>
              <a:t>problemleri</a:t>
            </a:r>
            <a:endParaRPr lang="en-US" dirty="0">
              <a:solidFill>
                <a:srgbClr val="403F3F"/>
              </a:solidFill>
              <a:effectLst/>
              <a:latin typeface="Palatino" pitchFamily="2" charset="77"/>
              <a:ea typeface="Palatino" pitchFamily="2" charset="77"/>
            </a:endParaRPr>
          </a:p>
          <a:p>
            <a:pPr>
              <a:lnSpc>
                <a:spcPts val="2925"/>
              </a:lnSpc>
            </a:pPr>
            <a:r>
              <a:rPr lang="en-US" b="1" i="0" dirty="0">
                <a:solidFill>
                  <a:srgbClr val="403F3F"/>
                </a:solidFill>
                <a:effectLst/>
                <a:latin typeface="Palatino" pitchFamily="2" charset="77"/>
                <a:ea typeface="Palatino" pitchFamily="2" charset="77"/>
              </a:rPr>
              <a:t>Septal </a:t>
            </a:r>
            <a:r>
              <a:rPr lang="en-US" b="1" i="0" dirty="0" err="1">
                <a:solidFill>
                  <a:srgbClr val="403F3F"/>
                </a:solidFill>
                <a:effectLst/>
                <a:latin typeface="Palatino" pitchFamily="2" charset="77"/>
                <a:ea typeface="Palatino" pitchFamily="2" charset="77"/>
              </a:rPr>
              <a:t>Perforasyon</a:t>
            </a:r>
            <a:r>
              <a:rPr lang="en-US" b="1" i="0" dirty="0">
                <a:solidFill>
                  <a:srgbClr val="403F3F"/>
                </a:solidFill>
                <a:effectLst/>
                <a:latin typeface="Palatino" pitchFamily="2" charset="77"/>
                <a:ea typeface="Palatino" pitchFamily="2" charset="77"/>
              </a:rPr>
              <a:t>:</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Burun</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deliklerini</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ayıran</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duvarda</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delik</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oluşması</a:t>
            </a:r>
            <a:endParaRPr lang="en-US" dirty="0">
              <a:solidFill>
                <a:srgbClr val="403F3F"/>
              </a:solidFill>
              <a:effectLst/>
              <a:latin typeface="Palatino" pitchFamily="2" charset="77"/>
              <a:ea typeface="Palatino" pitchFamily="2" charset="77"/>
            </a:endParaRPr>
          </a:p>
          <a:p>
            <a:pPr>
              <a:lnSpc>
                <a:spcPts val="2925"/>
              </a:lnSpc>
            </a:pPr>
            <a:r>
              <a:rPr lang="en-US" b="1" i="0" dirty="0">
                <a:solidFill>
                  <a:srgbClr val="403F3F"/>
                </a:solidFill>
                <a:effectLst/>
                <a:latin typeface="Palatino" pitchFamily="2" charset="77"/>
                <a:ea typeface="Palatino" pitchFamily="2" charset="77"/>
              </a:rPr>
              <a:t>Yara </a:t>
            </a:r>
            <a:r>
              <a:rPr lang="en-US" b="1" i="0" dirty="0" err="1">
                <a:solidFill>
                  <a:srgbClr val="403F3F"/>
                </a:solidFill>
                <a:effectLst/>
                <a:latin typeface="Palatino" pitchFamily="2" charset="77"/>
                <a:ea typeface="Palatino" pitchFamily="2" charset="77"/>
              </a:rPr>
              <a:t>İzleri</a:t>
            </a:r>
            <a:r>
              <a:rPr lang="en-US" b="1" i="0" dirty="0">
                <a:solidFill>
                  <a:srgbClr val="403F3F"/>
                </a:solidFill>
                <a:effectLst/>
                <a:latin typeface="Palatino" pitchFamily="2" charset="77"/>
                <a:ea typeface="Palatino" pitchFamily="2" charset="77"/>
              </a:rPr>
              <a:t>:</a:t>
            </a:r>
            <a:r>
              <a:rPr lang="en-US" b="0" i="0" dirty="0">
                <a:solidFill>
                  <a:srgbClr val="403F3F"/>
                </a:solidFill>
                <a:effectLst/>
                <a:latin typeface="Palatino" pitchFamily="2" charset="77"/>
                <a:ea typeface="Palatino" pitchFamily="2" charset="77"/>
              </a:rPr>
              <a:t> Doku </a:t>
            </a:r>
            <a:r>
              <a:rPr lang="en-US" b="0" i="0" dirty="0" err="1">
                <a:solidFill>
                  <a:srgbClr val="403F3F"/>
                </a:solidFill>
                <a:effectLst/>
                <a:latin typeface="Palatino" pitchFamily="2" charset="77"/>
                <a:ea typeface="Palatino" pitchFamily="2" charset="77"/>
              </a:rPr>
              <a:t>hasarı</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nedeniyle</a:t>
            </a:r>
            <a:r>
              <a:rPr lang="en-US" b="0" i="0" dirty="0">
                <a:solidFill>
                  <a:srgbClr val="403F3F"/>
                </a:solidFill>
                <a:effectLst/>
                <a:latin typeface="Palatino" pitchFamily="2" charset="77"/>
                <a:ea typeface="Palatino" pitchFamily="2" charset="77"/>
              </a:rPr>
              <a:t> skar </a:t>
            </a:r>
            <a:r>
              <a:rPr lang="en-US" b="0" i="0" dirty="0" err="1">
                <a:solidFill>
                  <a:srgbClr val="403F3F"/>
                </a:solidFill>
                <a:effectLst/>
                <a:latin typeface="Palatino" pitchFamily="2" charset="77"/>
                <a:ea typeface="Palatino" pitchFamily="2" charset="77"/>
              </a:rPr>
              <a:t>dokusu</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oluşumu</a:t>
            </a:r>
            <a:endParaRPr lang="en-US" dirty="0">
              <a:solidFill>
                <a:srgbClr val="403F3F"/>
              </a:solidFill>
              <a:effectLst/>
              <a:latin typeface="Palatino" pitchFamily="2" charset="77"/>
              <a:ea typeface="Palatino" pitchFamily="2" charset="77"/>
            </a:endParaRPr>
          </a:p>
          <a:p>
            <a:pPr>
              <a:lnSpc>
                <a:spcPts val="2925"/>
              </a:lnSpc>
            </a:pPr>
            <a:r>
              <a:rPr lang="en-US" b="1" i="0" dirty="0" err="1">
                <a:solidFill>
                  <a:srgbClr val="403F3F"/>
                </a:solidFill>
                <a:effectLst/>
                <a:latin typeface="Palatino" pitchFamily="2" charset="77"/>
                <a:ea typeface="Palatino" pitchFamily="2" charset="77"/>
              </a:rPr>
              <a:t>Ağrı</a:t>
            </a:r>
            <a:r>
              <a:rPr lang="en-US" b="1"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Burun</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bölgesinde</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sürekli</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ağrı</a:t>
            </a:r>
            <a:endParaRPr lang="en-US" dirty="0">
              <a:solidFill>
                <a:srgbClr val="403F3F"/>
              </a:solidFill>
              <a:effectLst/>
              <a:latin typeface="Palatino" pitchFamily="2" charset="77"/>
              <a:ea typeface="Palatino" pitchFamily="2" charset="77"/>
            </a:endParaRPr>
          </a:p>
          <a:p>
            <a:endParaRPr lang="en-TR" dirty="0"/>
          </a:p>
        </p:txBody>
      </p:sp>
      <p:pic>
        <p:nvPicPr>
          <p:cNvPr id="9" name="Picture 8" descr="A person marking a nose&#10;&#10;AI-generated content may be incorrect.">
            <a:extLst>
              <a:ext uri="{FF2B5EF4-FFF2-40B4-BE49-F238E27FC236}">
                <a16:creationId xmlns:a16="http://schemas.microsoft.com/office/drawing/2014/main" id="{B1D16912-F08F-A6C4-B121-C23170996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0761" y="4042557"/>
            <a:ext cx="6400739" cy="3442237"/>
          </a:xfrm>
          <a:prstGeom prst="rect">
            <a:avLst/>
          </a:prstGeom>
        </p:spPr>
      </p:pic>
    </p:spTree>
    <p:extLst>
      <p:ext uri="{BB962C8B-B14F-4D97-AF65-F5344CB8AC3E}">
        <p14:creationId xmlns:p14="http://schemas.microsoft.com/office/powerpoint/2010/main" val="315071209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Hasar Örnekleri"/>
          <p:cNvSpPr txBox="1">
            <a:spLocks noGrp="1"/>
          </p:cNvSpPr>
          <p:nvPr>
            <p:ph type="title"/>
          </p:nvPr>
        </p:nvSpPr>
        <p:spPr>
          <a:prstGeom prst="rect">
            <a:avLst/>
          </a:prstGeom>
        </p:spPr>
        <p:txBody>
          <a:bodyPr/>
          <a:lstStyle/>
          <a:p>
            <a:r>
              <a:t>Hasar Örnekleri</a:t>
            </a:r>
          </a:p>
        </p:txBody>
      </p:sp>
      <p:sp>
        <p:nvSpPr>
          <p:cNvPr id="197" name="2.000 EUR teminat alındı.   Medikal Komplikasyonun düzeltilmesi için 2.000 EUR ve ardından aşağıdakilerin her biri için ayrı bir sigorta tutarı olacaktır.…"/>
          <p:cNvSpPr txBox="1">
            <a:spLocks noGrp="1"/>
          </p:cNvSpPr>
          <p:nvPr>
            <p:ph type="body" idx="1"/>
          </p:nvPr>
        </p:nvSpPr>
        <p:spPr>
          <a:prstGeom prst="rect">
            <a:avLst/>
          </a:prstGeom>
        </p:spPr>
        <p:txBody>
          <a:bodyPr>
            <a:normAutofit/>
          </a:bodyPr>
          <a:lstStyle/>
          <a:p>
            <a:pPr marL="524255" indent="-524255" defTabSz="709930">
              <a:spcBef>
                <a:spcPts val="2900"/>
              </a:spcBef>
              <a:defRPr sz="4300"/>
            </a:pPr>
            <a:r>
              <a:rPr sz="3600" dirty="0"/>
              <a:t>2.000 EUR </a:t>
            </a:r>
            <a:r>
              <a:rPr sz="3600" dirty="0" err="1"/>
              <a:t>teminat</a:t>
            </a:r>
            <a:r>
              <a:rPr sz="3600" dirty="0"/>
              <a:t> </a:t>
            </a:r>
            <a:r>
              <a:rPr sz="3600" dirty="0" err="1"/>
              <a:t>alındı</a:t>
            </a:r>
            <a:r>
              <a:rPr sz="3600" dirty="0"/>
              <a:t>. </a:t>
            </a:r>
            <a:br>
              <a:rPr sz="3600" dirty="0"/>
            </a:br>
            <a:br>
              <a:rPr sz="3600" dirty="0"/>
            </a:br>
            <a:r>
              <a:rPr sz="3600" dirty="0" err="1"/>
              <a:t>Medikal</a:t>
            </a:r>
            <a:r>
              <a:rPr sz="3600" dirty="0"/>
              <a:t> </a:t>
            </a:r>
            <a:r>
              <a:rPr sz="3600" dirty="0" err="1"/>
              <a:t>Komplikasyonun</a:t>
            </a:r>
            <a:r>
              <a:rPr sz="3600" dirty="0"/>
              <a:t> </a:t>
            </a:r>
            <a:r>
              <a:rPr sz="3600" dirty="0" err="1"/>
              <a:t>düzeltilmesi</a:t>
            </a:r>
            <a:r>
              <a:rPr sz="3600" dirty="0"/>
              <a:t> </a:t>
            </a:r>
            <a:r>
              <a:rPr sz="3600" dirty="0" err="1"/>
              <a:t>için</a:t>
            </a:r>
            <a:r>
              <a:rPr sz="3600" dirty="0"/>
              <a:t> 2.000 EUR </a:t>
            </a:r>
            <a:r>
              <a:rPr sz="3600" dirty="0" err="1"/>
              <a:t>ve</a:t>
            </a:r>
            <a:r>
              <a:rPr sz="3600" dirty="0"/>
              <a:t> </a:t>
            </a:r>
            <a:r>
              <a:rPr sz="3600" dirty="0" err="1"/>
              <a:t>ardından</a:t>
            </a:r>
            <a:r>
              <a:rPr sz="3600" dirty="0"/>
              <a:t> </a:t>
            </a:r>
            <a:r>
              <a:rPr sz="3600" dirty="0" err="1"/>
              <a:t>aşağıdakilerin</a:t>
            </a:r>
            <a:r>
              <a:rPr sz="3600" dirty="0"/>
              <a:t> her </a:t>
            </a:r>
            <a:r>
              <a:rPr sz="3600" dirty="0" err="1"/>
              <a:t>biri</a:t>
            </a:r>
            <a:r>
              <a:rPr sz="3600" dirty="0"/>
              <a:t> </a:t>
            </a:r>
            <a:r>
              <a:rPr sz="3600" dirty="0" err="1"/>
              <a:t>için</a:t>
            </a:r>
            <a:r>
              <a:rPr sz="3600" dirty="0"/>
              <a:t> </a:t>
            </a:r>
            <a:r>
              <a:rPr sz="3600" dirty="0" err="1"/>
              <a:t>ayrı</a:t>
            </a:r>
            <a:r>
              <a:rPr sz="3600" dirty="0"/>
              <a:t> </a:t>
            </a:r>
            <a:r>
              <a:rPr sz="3600" dirty="0" err="1"/>
              <a:t>bir</a:t>
            </a:r>
            <a:r>
              <a:rPr sz="3600" dirty="0"/>
              <a:t> </a:t>
            </a:r>
            <a:r>
              <a:rPr sz="3600" dirty="0" err="1"/>
              <a:t>sigorta</a:t>
            </a:r>
            <a:r>
              <a:rPr sz="3600" dirty="0"/>
              <a:t> </a:t>
            </a:r>
            <a:r>
              <a:rPr sz="3600" dirty="0" err="1"/>
              <a:t>tutarı</a:t>
            </a:r>
            <a:r>
              <a:rPr sz="3600" dirty="0"/>
              <a:t> </a:t>
            </a:r>
            <a:r>
              <a:rPr sz="3600" dirty="0" err="1"/>
              <a:t>olacaktır</a:t>
            </a:r>
            <a:r>
              <a:rPr sz="3600" dirty="0"/>
              <a:t>. </a:t>
            </a:r>
          </a:p>
          <a:p>
            <a:pPr marL="524255" indent="-524255" defTabSz="709930">
              <a:spcBef>
                <a:spcPts val="2900"/>
              </a:spcBef>
              <a:defRPr sz="4300" b="1"/>
            </a:pPr>
            <a:r>
              <a:rPr sz="3600" b="0" dirty="0"/>
              <a:t>1. </a:t>
            </a:r>
            <a:r>
              <a:rPr sz="3600" b="0" dirty="0" err="1"/>
              <a:t>Sigortalının</a:t>
            </a:r>
            <a:r>
              <a:rPr sz="3600" b="0" dirty="0"/>
              <a:t> </a:t>
            </a:r>
            <a:r>
              <a:rPr sz="3600" b="0" dirty="0" err="1"/>
              <a:t>Türkiye’de</a:t>
            </a:r>
            <a:r>
              <a:rPr sz="3600" b="0" dirty="0"/>
              <a:t> </a:t>
            </a:r>
            <a:r>
              <a:rPr sz="3600" b="0" dirty="0" err="1"/>
              <a:t>daha</a:t>
            </a:r>
            <a:r>
              <a:rPr sz="3600" b="0" dirty="0"/>
              <a:t> </a:t>
            </a:r>
            <a:r>
              <a:rPr sz="3600" b="0" dirty="0" err="1"/>
              <a:t>uzun</a:t>
            </a:r>
            <a:r>
              <a:rPr sz="3600" b="0" dirty="0"/>
              <a:t> </a:t>
            </a:r>
            <a:r>
              <a:rPr sz="3600" b="0" dirty="0" err="1"/>
              <a:t>süre</a:t>
            </a:r>
            <a:r>
              <a:rPr sz="3600" b="0" dirty="0"/>
              <a:t> </a:t>
            </a:r>
            <a:r>
              <a:rPr sz="3600" b="0" dirty="0" err="1"/>
              <a:t>kalması</a:t>
            </a:r>
            <a:r>
              <a:rPr sz="3600" b="0" dirty="0"/>
              <a:t> </a:t>
            </a:r>
            <a:r>
              <a:rPr sz="3600" b="0" dirty="0" err="1"/>
              <a:t>gerekiyorsa</a:t>
            </a:r>
            <a:r>
              <a:rPr sz="3600" b="0" dirty="0"/>
              <a:t> </a:t>
            </a:r>
            <a:r>
              <a:rPr sz="3600" b="0" dirty="0" err="1"/>
              <a:t>Seyahat</a:t>
            </a:r>
            <a:r>
              <a:rPr sz="3600" b="0" dirty="0"/>
              <a:t> </a:t>
            </a:r>
            <a:r>
              <a:rPr sz="3600" b="0" dirty="0" err="1"/>
              <a:t>ve</a:t>
            </a:r>
            <a:r>
              <a:rPr sz="3600" b="0" dirty="0"/>
              <a:t> </a:t>
            </a:r>
            <a:r>
              <a:rPr sz="3600" b="0" dirty="0" err="1"/>
              <a:t>Konaklama</a:t>
            </a:r>
            <a:r>
              <a:rPr sz="3600" b="0" dirty="0"/>
              <a:t> </a:t>
            </a:r>
            <a:r>
              <a:rPr sz="3600" b="0" dirty="0" err="1"/>
              <a:t>Masrafları</a:t>
            </a:r>
            <a:r>
              <a:rPr sz="3600" b="0" dirty="0"/>
              <a:t> </a:t>
            </a:r>
            <a:r>
              <a:rPr sz="3600" b="0" dirty="0" err="1"/>
              <a:t>için</a:t>
            </a:r>
            <a:r>
              <a:rPr sz="3600" b="0" dirty="0"/>
              <a:t> 1.800 EUR </a:t>
            </a:r>
            <a:r>
              <a:rPr sz="3600" b="0" dirty="0" err="1"/>
              <a:t>tazminat</a:t>
            </a:r>
            <a:r>
              <a:rPr sz="3600" b="0" dirty="0"/>
              <a:t> </a:t>
            </a:r>
            <a:r>
              <a:rPr sz="3600" b="0" dirty="0" err="1"/>
              <a:t>ödenir</a:t>
            </a:r>
            <a:r>
              <a:rPr sz="3600" b="0" dirty="0"/>
              <a:t>. </a:t>
            </a:r>
          </a:p>
          <a:p>
            <a:pPr marL="524255" indent="-524255" defTabSz="709930">
              <a:spcBef>
                <a:spcPts val="2900"/>
              </a:spcBef>
              <a:defRPr sz="4300" b="1"/>
            </a:pPr>
            <a:r>
              <a:rPr sz="3600" b="0" dirty="0"/>
              <a:t>2. </a:t>
            </a:r>
            <a:r>
              <a:rPr sz="3600" b="0" dirty="0" err="1"/>
              <a:t>Prosedürün</a:t>
            </a:r>
            <a:r>
              <a:rPr sz="3600" b="0" dirty="0"/>
              <a:t> </a:t>
            </a:r>
            <a:r>
              <a:rPr sz="3600" b="0" dirty="0" err="1"/>
              <a:t>tıbbi</a:t>
            </a:r>
            <a:r>
              <a:rPr sz="3600" b="0" dirty="0"/>
              <a:t> </a:t>
            </a:r>
            <a:r>
              <a:rPr sz="3600" b="0" dirty="0" err="1"/>
              <a:t>olarak</a:t>
            </a:r>
            <a:r>
              <a:rPr sz="3600" b="0" dirty="0"/>
              <a:t> </a:t>
            </a:r>
            <a:r>
              <a:rPr sz="3600" b="0" dirty="0" err="1"/>
              <a:t>başarısız</a:t>
            </a:r>
            <a:r>
              <a:rPr sz="3600" b="0" dirty="0"/>
              <a:t> </a:t>
            </a:r>
            <a:r>
              <a:rPr sz="3600" b="0" dirty="0" err="1"/>
              <a:t>olduğu</a:t>
            </a:r>
            <a:r>
              <a:rPr sz="3600" b="0" dirty="0"/>
              <a:t> </a:t>
            </a:r>
            <a:r>
              <a:rPr sz="3600" b="0" dirty="0" err="1"/>
              <a:t>ve</a:t>
            </a:r>
            <a:r>
              <a:rPr sz="3600" b="0" dirty="0"/>
              <a:t> </a:t>
            </a:r>
            <a:r>
              <a:rPr sz="3600" b="0" dirty="0" err="1"/>
              <a:t>düzeltme</a:t>
            </a:r>
            <a:r>
              <a:rPr sz="3600" b="0" dirty="0"/>
              <a:t> </a:t>
            </a:r>
            <a:r>
              <a:rPr sz="3600" b="0" dirty="0" err="1"/>
              <a:t>gerektirdiği</a:t>
            </a:r>
            <a:r>
              <a:rPr sz="3600" b="0" dirty="0"/>
              <a:t> </a:t>
            </a:r>
            <a:r>
              <a:rPr sz="3600" b="0" dirty="0" err="1"/>
              <a:t>takdirde</a:t>
            </a:r>
            <a:r>
              <a:rPr sz="3600" b="0" dirty="0"/>
              <a:t> </a:t>
            </a:r>
            <a:r>
              <a:rPr sz="3600" b="0" dirty="0" err="1"/>
              <a:t>Türkiye’ye</a:t>
            </a:r>
            <a:r>
              <a:rPr sz="3600" b="0" dirty="0"/>
              <a:t> </a:t>
            </a:r>
            <a:r>
              <a:rPr sz="3600" b="0" dirty="0" err="1"/>
              <a:t>dönüş</a:t>
            </a:r>
            <a:r>
              <a:rPr sz="3600" b="0" dirty="0"/>
              <a:t> </a:t>
            </a:r>
            <a:r>
              <a:rPr sz="3600" b="0" dirty="0" err="1"/>
              <a:t>yolculuğu</a:t>
            </a:r>
            <a:r>
              <a:rPr sz="3600" b="0" dirty="0"/>
              <a:t> </a:t>
            </a:r>
            <a:r>
              <a:rPr sz="3600" b="0" dirty="0" err="1"/>
              <a:t>için</a:t>
            </a:r>
            <a:r>
              <a:rPr sz="3600" b="0" dirty="0"/>
              <a:t> 1.800 EUR </a:t>
            </a:r>
            <a:r>
              <a:rPr sz="3600" b="0" dirty="0" err="1"/>
              <a:t>tazminat</a:t>
            </a:r>
            <a:r>
              <a:rPr sz="3600" b="0" dirty="0"/>
              <a:t> </a:t>
            </a:r>
            <a:r>
              <a:rPr sz="3600" b="0" dirty="0" err="1"/>
              <a:t>ödenir</a:t>
            </a:r>
            <a:r>
              <a:rPr sz="3600" b="0" dirty="0"/>
              <a:t>. </a:t>
            </a:r>
          </a:p>
          <a:p>
            <a:pPr marL="524255" indent="-524255" defTabSz="709930">
              <a:spcBef>
                <a:spcPts val="2900"/>
              </a:spcBef>
              <a:defRPr sz="4300" b="1"/>
            </a:pPr>
            <a:r>
              <a:rPr sz="3600" b="0" dirty="0"/>
              <a:t>3. </a:t>
            </a:r>
            <a:r>
              <a:rPr sz="3600" b="0" dirty="0" err="1"/>
              <a:t>Refakatçi</a:t>
            </a:r>
            <a:r>
              <a:rPr sz="3600" b="0" dirty="0"/>
              <a:t> </a:t>
            </a:r>
            <a:r>
              <a:rPr sz="3600" b="0" dirty="0" err="1"/>
              <a:t>teminatı</a:t>
            </a:r>
            <a:r>
              <a:rPr sz="3600" b="0" dirty="0"/>
              <a:t> </a:t>
            </a:r>
            <a:r>
              <a:rPr sz="3600" b="0" dirty="0" err="1"/>
              <a:t>için</a:t>
            </a:r>
            <a:r>
              <a:rPr sz="3600" b="0" dirty="0"/>
              <a:t> 1.800 EUR </a:t>
            </a:r>
            <a:r>
              <a:rPr sz="3600" b="0" dirty="0" err="1"/>
              <a:t>ikamet</a:t>
            </a:r>
            <a:r>
              <a:rPr sz="3600" b="0" dirty="0"/>
              <a:t> </a:t>
            </a:r>
            <a:r>
              <a:rPr sz="3600" b="0" dirty="0" err="1"/>
              <a:t>ettikleri</a:t>
            </a:r>
            <a:r>
              <a:rPr sz="3600" b="0" dirty="0"/>
              <a:t> </a:t>
            </a:r>
            <a:r>
              <a:rPr sz="3600" b="0" dirty="0" err="1"/>
              <a:t>şehirden</a:t>
            </a:r>
            <a:r>
              <a:rPr sz="3600" b="0" dirty="0"/>
              <a:t> </a:t>
            </a:r>
            <a:r>
              <a:rPr sz="3600" b="0" dirty="0" err="1"/>
              <a:t>uçmak</a:t>
            </a:r>
            <a:r>
              <a:rPr sz="3600" b="0" dirty="0"/>
              <a:t> da </a:t>
            </a:r>
            <a:r>
              <a:rPr sz="3600" b="0" dirty="0" err="1"/>
              <a:t>dahil</a:t>
            </a:r>
            <a:r>
              <a:rPr sz="3600" b="0" dirty="0"/>
              <a:t> </a:t>
            </a:r>
            <a:r>
              <a:rPr sz="3600" b="0" dirty="0" err="1"/>
              <a:t>olmak</a:t>
            </a:r>
            <a:r>
              <a:rPr sz="3600" b="0" dirty="0"/>
              <a:t> </a:t>
            </a:r>
            <a:r>
              <a:rPr sz="3600" b="0" dirty="0" err="1"/>
              <a:t>üzere</a:t>
            </a:r>
            <a:r>
              <a:rPr sz="3600" b="0" dirty="0"/>
              <a:t> </a:t>
            </a:r>
            <a:r>
              <a:rPr sz="3600" b="0" dirty="0" err="1"/>
              <a:t>tıbbi</a:t>
            </a:r>
            <a:r>
              <a:rPr sz="3600" b="0" dirty="0"/>
              <a:t> </a:t>
            </a:r>
            <a:r>
              <a:rPr sz="3600" b="0" dirty="0" err="1"/>
              <a:t>komplikasyonlar</a:t>
            </a:r>
            <a:r>
              <a:rPr sz="3600" b="0" dirty="0"/>
              <a:t> </a:t>
            </a:r>
            <a:r>
              <a:rPr sz="3600" b="0" dirty="0" err="1"/>
              <a:t>durumunda</a:t>
            </a:r>
            <a:r>
              <a:rPr sz="3600" b="0" dirty="0"/>
              <a:t> </a:t>
            </a:r>
            <a:r>
              <a:rPr sz="3600" b="0" dirty="0" err="1"/>
              <a:t>seyahat</a:t>
            </a:r>
            <a:r>
              <a:rPr sz="3600" b="0" dirty="0"/>
              <a:t> </a:t>
            </a:r>
            <a:r>
              <a:rPr sz="3600" b="0" dirty="0" err="1"/>
              <a:t>ve</a:t>
            </a:r>
            <a:r>
              <a:rPr sz="3600" b="0" dirty="0"/>
              <a:t> </a:t>
            </a:r>
            <a:r>
              <a:rPr sz="3600" b="0" dirty="0" err="1"/>
              <a:t>konaklama</a:t>
            </a:r>
            <a:r>
              <a:rPr sz="3600" b="0" dirty="0"/>
              <a:t> </a:t>
            </a:r>
            <a:r>
              <a:rPr sz="3600" b="0" dirty="0" err="1"/>
              <a:t>masrafları</a:t>
            </a:r>
            <a:r>
              <a:rPr sz="3600" b="0" dirty="0"/>
              <a:t> </a:t>
            </a:r>
            <a:r>
              <a:rPr sz="3600" b="0" dirty="0" err="1"/>
              <a:t>ödenir</a:t>
            </a:r>
            <a:r>
              <a:rPr sz="3600" b="0" dirty="0"/>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1601472894.jpg" descr="1601472894.jpg"/>
          <p:cNvPicPr>
            <a:picLocks noGrp="1"/>
          </p:cNvPicPr>
          <p:nvPr>
            <p:ph type="pic" idx="21"/>
          </p:nvPr>
        </p:nvPicPr>
        <p:blipFill>
          <a:blip r:embed="rId2"/>
          <a:stretch>
            <a:fillRect/>
          </a:stretch>
        </p:blipFill>
        <p:spPr>
          <a:xfrm>
            <a:off x="12509500" y="3647498"/>
            <a:ext cx="11049000" cy="9258301"/>
          </a:xfrm>
          <a:prstGeom prst="rect">
            <a:avLst/>
          </a:prstGeom>
        </p:spPr>
      </p:pic>
      <p:sp>
        <p:nvSpPr>
          <p:cNvPr id="164" name="Medikal Komplikasyon Sigortası Ne İşe Yarar?"/>
          <p:cNvSpPr txBox="1">
            <a:spLocks noGrp="1"/>
          </p:cNvSpPr>
          <p:nvPr>
            <p:ph type="title"/>
          </p:nvPr>
        </p:nvSpPr>
        <p:spPr>
          <a:xfrm>
            <a:off x="952500" y="1299117"/>
            <a:ext cx="22479000" cy="1663700"/>
          </a:xfrm>
          <a:prstGeom prst="rect">
            <a:avLst/>
          </a:prstGeom>
        </p:spPr>
        <p:txBody>
          <a:bodyPr>
            <a:normAutofit fontScale="90000"/>
          </a:bodyPr>
          <a:lstStyle>
            <a:lvl1pPr defTabSz="751205">
              <a:spcBef>
                <a:spcPts val="2000"/>
              </a:spcBef>
              <a:defRPr sz="8918"/>
            </a:lvl1pPr>
          </a:lstStyle>
          <a:p>
            <a:r>
              <a:rPr dirty="0" err="1"/>
              <a:t>Medikal</a:t>
            </a:r>
            <a:r>
              <a:rPr dirty="0"/>
              <a:t> </a:t>
            </a:r>
            <a:r>
              <a:rPr dirty="0" err="1"/>
              <a:t>Komplikasyon</a:t>
            </a:r>
            <a:r>
              <a:rPr dirty="0"/>
              <a:t> </a:t>
            </a:r>
            <a:r>
              <a:rPr dirty="0" err="1"/>
              <a:t>Sigortası</a:t>
            </a:r>
            <a:r>
              <a:rPr dirty="0"/>
              <a:t> Ne </a:t>
            </a:r>
            <a:r>
              <a:rPr dirty="0" err="1"/>
              <a:t>İşe</a:t>
            </a:r>
            <a:r>
              <a:rPr dirty="0"/>
              <a:t> </a:t>
            </a:r>
            <a:r>
              <a:rPr dirty="0" err="1"/>
              <a:t>Yarar</a:t>
            </a:r>
            <a:r>
              <a:rPr dirty="0"/>
              <a:t>?</a:t>
            </a:r>
          </a:p>
        </p:txBody>
      </p:sp>
      <p:sp>
        <p:nvSpPr>
          <p:cNvPr id="165" name="Türkiye'ye sağlık turizmi amaçlı gelen yabancı uyruklu kişilerin yaptırdıkları operasyon sonrası, bu operasyon kaynaklı gelişebilecek komplikasyonlar nedeniyle, revizyon veya operasyonun yenilenmesinin gerektiği durumları kapsayarak hastanın refahını tem"/>
          <p:cNvSpPr txBox="1">
            <a:spLocks noGrp="1"/>
          </p:cNvSpPr>
          <p:nvPr>
            <p:ph type="body" sz="half" idx="1"/>
          </p:nvPr>
        </p:nvSpPr>
        <p:spPr>
          <a:prstGeom prst="rect">
            <a:avLst/>
          </a:prstGeom>
        </p:spPr>
        <p:txBody>
          <a:bodyPr/>
          <a:lstStyle>
            <a:lvl1pPr marL="595085" indent="-595085" defTabSz="676909">
              <a:lnSpc>
                <a:spcPct val="120000"/>
              </a:lnSpc>
              <a:spcBef>
                <a:spcPts val="2000"/>
              </a:spcBef>
              <a:defRPr sz="4920"/>
            </a:lvl1pPr>
          </a:lstStyle>
          <a:p>
            <a:r>
              <a:rPr dirty="0" err="1"/>
              <a:t>Türkiye'ye</a:t>
            </a:r>
            <a:r>
              <a:rPr dirty="0"/>
              <a:t> </a:t>
            </a:r>
            <a:r>
              <a:rPr dirty="0" err="1"/>
              <a:t>sağlık</a:t>
            </a:r>
            <a:r>
              <a:rPr dirty="0"/>
              <a:t> </a:t>
            </a:r>
            <a:r>
              <a:rPr dirty="0" err="1"/>
              <a:t>turizmi</a:t>
            </a:r>
            <a:r>
              <a:rPr dirty="0"/>
              <a:t> </a:t>
            </a:r>
            <a:r>
              <a:rPr dirty="0" err="1"/>
              <a:t>amaçlı</a:t>
            </a:r>
            <a:r>
              <a:rPr dirty="0"/>
              <a:t> </a:t>
            </a:r>
            <a:r>
              <a:rPr dirty="0" err="1"/>
              <a:t>gelen</a:t>
            </a:r>
            <a:r>
              <a:rPr dirty="0"/>
              <a:t> </a:t>
            </a:r>
            <a:r>
              <a:rPr dirty="0" err="1"/>
              <a:t>yabancı</a:t>
            </a:r>
            <a:r>
              <a:rPr dirty="0"/>
              <a:t> </a:t>
            </a:r>
            <a:r>
              <a:rPr dirty="0" err="1"/>
              <a:t>uyruklu</a:t>
            </a:r>
            <a:r>
              <a:rPr dirty="0"/>
              <a:t> </a:t>
            </a:r>
            <a:r>
              <a:rPr dirty="0" err="1"/>
              <a:t>kişilerin</a:t>
            </a:r>
            <a:r>
              <a:rPr dirty="0"/>
              <a:t> </a:t>
            </a:r>
            <a:r>
              <a:rPr dirty="0" err="1"/>
              <a:t>yaptırdıkları</a:t>
            </a:r>
            <a:r>
              <a:rPr dirty="0"/>
              <a:t> </a:t>
            </a:r>
            <a:r>
              <a:rPr dirty="0" err="1"/>
              <a:t>operasyon</a:t>
            </a:r>
            <a:r>
              <a:rPr dirty="0"/>
              <a:t> </a:t>
            </a:r>
            <a:r>
              <a:rPr dirty="0" err="1"/>
              <a:t>sonrası</a:t>
            </a:r>
            <a:r>
              <a:rPr dirty="0"/>
              <a:t>, </a:t>
            </a:r>
            <a:r>
              <a:rPr dirty="0" err="1"/>
              <a:t>bu</a:t>
            </a:r>
            <a:r>
              <a:rPr dirty="0"/>
              <a:t> </a:t>
            </a:r>
            <a:r>
              <a:rPr dirty="0" err="1"/>
              <a:t>operasyon</a:t>
            </a:r>
            <a:r>
              <a:rPr dirty="0"/>
              <a:t> </a:t>
            </a:r>
            <a:r>
              <a:rPr dirty="0" err="1"/>
              <a:t>kaynaklı</a:t>
            </a:r>
            <a:r>
              <a:rPr dirty="0"/>
              <a:t> </a:t>
            </a:r>
            <a:r>
              <a:rPr dirty="0" err="1"/>
              <a:t>gelişebilecek</a:t>
            </a:r>
            <a:r>
              <a:rPr dirty="0"/>
              <a:t> </a:t>
            </a:r>
            <a:r>
              <a:rPr dirty="0" err="1"/>
              <a:t>komplikasyonlar</a:t>
            </a:r>
            <a:r>
              <a:rPr dirty="0"/>
              <a:t> </a:t>
            </a:r>
            <a:r>
              <a:rPr dirty="0" err="1"/>
              <a:t>nedeniyle</a:t>
            </a:r>
            <a:r>
              <a:rPr dirty="0"/>
              <a:t>, </a:t>
            </a:r>
            <a:r>
              <a:rPr dirty="0" err="1"/>
              <a:t>revizyon</a:t>
            </a:r>
            <a:r>
              <a:rPr dirty="0"/>
              <a:t> </a:t>
            </a:r>
            <a:r>
              <a:rPr dirty="0" err="1"/>
              <a:t>veya</a:t>
            </a:r>
            <a:r>
              <a:rPr dirty="0"/>
              <a:t> </a:t>
            </a:r>
            <a:r>
              <a:rPr dirty="0" err="1"/>
              <a:t>operasyonun</a:t>
            </a:r>
            <a:r>
              <a:rPr dirty="0"/>
              <a:t> </a:t>
            </a:r>
            <a:r>
              <a:rPr dirty="0" err="1"/>
              <a:t>yenilenmesinin</a:t>
            </a:r>
            <a:r>
              <a:rPr dirty="0"/>
              <a:t> </a:t>
            </a:r>
            <a:r>
              <a:rPr dirty="0" err="1"/>
              <a:t>gerektiği</a:t>
            </a:r>
            <a:r>
              <a:rPr dirty="0"/>
              <a:t> </a:t>
            </a:r>
            <a:r>
              <a:rPr dirty="0" err="1"/>
              <a:t>durumları</a:t>
            </a:r>
            <a:r>
              <a:rPr dirty="0"/>
              <a:t> </a:t>
            </a:r>
            <a:r>
              <a:rPr dirty="0" err="1"/>
              <a:t>kapsayarak</a:t>
            </a:r>
            <a:r>
              <a:rPr dirty="0"/>
              <a:t> </a:t>
            </a:r>
            <a:r>
              <a:rPr dirty="0" err="1"/>
              <a:t>hastanın</a:t>
            </a:r>
            <a:r>
              <a:rPr dirty="0"/>
              <a:t> </a:t>
            </a:r>
            <a:r>
              <a:rPr dirty="0" err="1"/>
              <a:t>refahını</a:t>
            </a:r>
            <a:r>
              <a:rPr dirty="0"/>
              <a:t> </a:t>
            </a:r>
            <a:r>
              <a:rPr dirty="0" err="1"/>
              <a:t>temel</a:t>
            </a:r>
            <a:r>
              <a:rPr dirty="0"/>
              <a:t> </a:t>
            </a:r>
            <a:r>
              <a:rPr dirty="0" err="1"/>
              <a:t>alan</a:t>
            </a:r>
            <a:r>
              <a:rPr dirty="0"/>
              <a:t> </a:t>
            </a:r>
            <a:r>
              <a:rPr dirty="0" err="1"/>
              <a:t>bir</a:t>
            </a:r>
            <a:r>
              <a:rPr dirty="0"/>
              <a:t> </a:t>
            </a:r>
            <a:r>
              <a:rPr dirty="0" err="1"/>
              <a:t>sigorta</a:t>
            </a:r>
            <a:r>
              <a:rPr dirty="0"/>
              <a:t> </a:t>
            </a:r>
            <a:r>
              <a:rPr dirty="0" err="1"/>
              <a:t>türüdür</a:t>
            </a:r>
            <a:r>
              <a:rPr dirty="0"/>
              <a: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f348bd59-812d-4839-8d33-5446097186cd.jpg" descr="f348bd59-812d-4839-8d33-5446097186cd.jpg"/>
          <p:cNvPicPr>
            <a:picLocks noGrp="1"/>
          </p:cNvPicPr>
          <p:nvPr>
            <p:ph type="pic" idx="22"/>
          </p:nvPr>
        </p:nvPicPr>
        <p:blipFill>
          <a:blip r:embed="rId2"/>
          <a:stretch>
            <a:fillRect/>
          </a:stretch>
        </p:blipFill>
        <p:spPr>
          <a:xfrm>
            <a:off x="12192000" y="3389972"/>
            <a:ext cx="8942438" cy="9629140"/>
          </a:xfrm>
          <a:prstGeom prst="rect">
            <a:avLst/>
          </a:prstGeom>
        </p:spPr>
      </p:pic>
      <p:sp>
        <p:nvSpPr>
          <p:cNvPr id="169" name="Medikal Komplikasyon Nedir?"/>
          <p:cNvSpPr txBox="1">
            <a:spLocks noGrp="1"/>
          </p:cNvSpPr>
          <p:nvPr>
            <p:ph type="title"/>
          </p:nvPr>
        </p:nvSpPr>
        <p:spPr>
          <a:xfrm>
            <a:off x="939799" y="1297362"/>
            <a:ext cx="14047439" cy="2806701"/>
          </a:xfrm>
          <a:prstGeom prst="rect">
            <a:avLst/>
          </a:prstGeom>
        </p:spPr>
        <p:txBody>
          <a:bodyPr/>
          <a:lstStyle>
            <a:lvl1pPr algn="ctr"/>
          </a:lstStyle>
          <a:p>
            <a:pPr algn="l"/>
            <a:r>
              <a:rPr dirty="0" err="1"/>
              <a:t>Medikal</a:t>
            </a:r>
            <a:r>
              <a:rPr dirty="0"/>
              <a:t> </a:t>
            </a:r>
            <a:r>
              <a:rPr dirty="0" err="1"/>
              <a:t>Komplikasyon</a:t>
            </a:r>
            <a:r>
              <a:rPr dirty="0"/>
              <a:t> </a:t>
            </a:r>
            <a:r>
              <a:rPr dirty="0" err="1"/>
              <a:t>Nedir</a:t>
            </a:r>
            <a:r>
              <a:rPr dirty="0"/>
              <a:t>?</a:t>
            </a:r>
          </a:p>
        </p:txBody>
      </p:sp>
      <p:sp>
        <p:nvSpPr>
          <p:cNvPr id="170" name="Tıbbi standartlara uygun bir müdehale yapılmasına rağmen, ortaya çıkabileceği tıp çevreleri tarafından kabul edilen, eksperler tarafından kanıtlanan ve her türlü tedbir alınmasına rağmen meydana gelen zararlara denir.  Doktor hatası, estetik kaygıları ka"/>
          <p:cNvSpPr txBox="1">
            <a:spLocks noGrp="1"/>
          </p:cNvSpPr>
          <p:nvPr>
            <p:ph type="body" sz="half" idx="1"/>
          </p:nvPr>
        </p:nvSpPr>
        <p:spPr>
          <a:xfrm>
            <a:off x="939799" y="4458996"/>
            <a:ext cx="10642600" cy="8205182"/>
          </a:xfrm>
          <a:prstGeom prst="rect">
            <a:avLst/>
          </a:prstGeom>
          <a:ln w="25400">
            <a:solidFill>
              <a:srgbClr val="66635F"/>
            </a:solidFill>
          </a:ln>
        </p:spPr>
        <p:txBody>
          <a:bodyPr/>
          <a:lstStyle/>
          <a:p>
            <a:pPr>
              <a:defRPr sz="4400"/>
            </a:pPr>
            <a:r>
              <a:rPr dirty="0" err="1"/>
              <a:t>Tıbbi</a:t>
            </a:r>
            <a:r>
              <a:rPr dirty="0"/>
              <a:t> </a:t>
            </a:r>
            <a:r>
              <a:rPr dirty="0" err="1"/>
              <a:t>standartlara</a:t>
            </a:r>
            <a:r>
              <a:rPr dirty="0"/>
              <a:t> </a:t>
            </a:r>
            <a:r>
              <a:rPr dirty="0" err="1"/>
              <a:t>uygun</a:t>
            </a:r>
            <a:r>
              <a:rPr dirty="0"/>
              <a:t> </a:t>
            </a:r>
            <a:r>
              <a:rPr dirty="0" err="1"/>
              <a:t>bir</a:t>
            </a:r>
            <a:r>
              <a:rPr dirty="0"/>
              <a:t> </a:t>
            </a:r>
            <a:r>
              <a:rPr dirty="0" err="1"/>
              <a:t>müdehale</a:t>
            </a:r>
            <a:r>
              <a:rPr dirty="0"/>
              <a:t> </a:t>
            </a:r>
            <a:r>
              <a:rPr dirty="0" err="1"/>
              <a:t>yapılmasına</a:t>
            </a:r>
            <a:r>
              <a:rPr dirty="0"/>
              <a:t> </a:t>
            </a:r>
            <a:r>
              <a:rPr dirty="0" err="1"/>
              <a:t>rağmen</a:t>
            </a:r>
            <a:r>
              <a:rPr dirty="0"/>
              <a:t>, </a:t>
            </a:r>
            <a:r>
              <a:rPr dirty="0" err="1"/>
              <a:t>ortaya</a:t>
            </a:r>
            <a:r>
              <a:rPr dirty="0"/>
              <a:t> </a:t>
            </a:r>
            <a:r>
              <a:rPr dirty="0" err="1"/>
              <a:t>çıkabileceği</a:t>
            </a:r>
            <a:r>
              <a:rPr dirty="0"/>
              <a:t> </a:t>
            </a:r>
            <a:r>
              <a:rPr dirty="0" err="1"/>
              <a:t>tıp</a:t>
            </a:r>
            <a:r>
              <a:rPr dirty="0"/>
              <a:t> </a:t>
            </a:r>
            <a:r>
              <a:rPr dirty="0" err="1"/>
              <a:t>çevreleri</a:t>
            </a:r>
            <a:r>
              <a:rPr dirty="0"/>
              <a:t> </a:t>
            </a:r>
            <a:r>
              <a:rPr dirty="0" err="1"/>
              <a:t>tarafından</a:t>
            </a:r>
            <a:r>
              <a:rPr dirty="0"/>
              <a:t> </a:t>
            </a:r>
            <a:r>
              <a:rPr dirty="0" err="1"/>
              <a:t>kabul</a:t>
            </a:r>
            <a:r>
              <a:rPr dirty="0"/>
              <a:t> </a:t>
            </a:r>
            <a:r>
              <a:rPr dirty="0" err="1"/>
              <a:t>edilen</a:t>
            </a:r>
            <a:r>
              <a:rPr dirty="0"/>
              <a:t>, </a:t>
            </a:r>
            <a:r>
              <a:rPr dirty="0" err="1"/>
              <a:t>eksperler</a:t>
            </a:r>
            <a:r>
              <a:rPr dirty="0"/>
              <a:t> </a:t>
            </a:r>
            <a:r>
              <a:rPr dirty="0" err="1"/>
              <a:t>tarafından</a:t>
            </a:r>
            <a:r>
              <a:rPr dirty="0"/>
              <a:t> </a:t>
            </a:r>
            <a:r>
              <a:rPr dirty="0" err="1"/>
              <a:t>kanıtlanan</a:t>
            </a:r>
            <a:r>
              <a:rPr dirty="0"/>
              <a:t> </a:t>
            </a:r>
            <a:r>
              <a:rPr dirty="0" err="1"/>
              <a:t>ve</a:t>
            </a:r>
            <a:r>
              <a:rPr dirty="0"/>
              <a:t> her </a:t>
            </a:r>
            <a:r>
              <a:rPr dirty="0" err="1"/>
              <a:t>türlü</a:t>
            </a:r>
            <a:r>
              <a:rPr dirty="0"/>
              <a:t> </a:t>
            </a:r>
            <a:r>
              <a:rPr dirty="0" err="1"/>
              <a:t>tedbir</a:t>
            </a:r>
            <a:r>
              <a:rPr dirty="0"/>
              <a:t> </a:t>
            </a:r>
            <a:r>
              <a:rPr dirty="0" err="1"/>
              <a:t>alınmasına</a:t>
            </a:r>
            <a:r>
              <a:rPr dirty="0"/>
              <a:t> </a:t>
            </a:r>
            <a:r>
              <a:rPr dirty="0" err="1"/>
              <a:t>rağmen</a:t>
            </a:r>
            <a:r>
              <a:rPr dirty="0"/>
              <a:t> </a:t>
            </a:r>
            <a:r>
              <a:rPr dirty="0" err="1"/>
              <a:t>meydana</a:t>
            </a:r>
            <a:r>
              <a:rPr dirty="0"/>
              <a:t> </a:t>
            </a:r>
            <a:r>
              <a:rPr dirty="0" err="1"/>
              <a:t>gelen</a:t>
            </a:r>
            <a:r>
              <a:rPr dirty="0"/>
              <a:t> </a:t>
            </a:r>
            <a:r>
              <a:rPr dirty="0" err="1"/>
              <a:t>zararlara</a:t>
            </a:r>
            <a:r>
              <a:rPr dirty="0"/>
              <a:t> </a:t>
            </a:r>
            <a:r>
              <a:rPr dirty="0" err="1"/>
              <a:t>denir</a:t>
            </a:r>
            <a:r>
              <a:rPr dirty="0"/>
              <a:t>.</a:t>
            </a:r>
            <a:br>
              <a:rPr dirty="0"/>
            </a:br>
            <a:br>
              <a:rPr dirty="0"/>
            </a:br>
            <a:r>
              <a:rPr dirty="0" err="1"/>
              <a:t>Doktor</a:t>
            </a:r>
            <a:r>
              <a:rPr dirty="0"/>
              <a:t> </a:t>
            </a:r>
            <a:r>
              <a:rPr dirty="0" err="1"/>
              <a:t>hatası</a:t>
            </a:r>
            <a:r>
              <a:rPr dirty="0"/>
              <a:t>, </a:t>
            </a:r>
            <a:r>
              <a:rPr dirty="0" err="1"/>
              <a:t>estetik</a:t>
            </a:r>
            <a:r>
              <a:rPr dirty="0"/>
              <a:t> </a:t>
            </a:r>
            <a:r>
              <a:rPr dirty="0" err="1"/>
              <a:t>kaygıları</a:t>
            </a:r>
            <a:r>
              <a:rPr dirty="0"/>
              <a:t> </a:t>
            </a:r>
            <a:r>
              <a:rPr dirty="0" err="1"/>
              <a:t>kapsamaz</a:t>
            </a:r>
            <a:r>
              <a:rPr dirty="0"/>
              <a:t> </a:t>
            </a:r>
            <a:r>
              <a:rPr dirty="0" err="1"/>
              <a:t>ve</a:t>
            </a:r>
            <a:r>
              <a:rPr dirty="0"/>
              <a:t> </a:t>
            </a:r>
            <a:r>
              <a:rPr dirty="0" err="1"/>
              <a:t>keyfi</a:t>
            </a:r>
            <a:r>
              <a:rPr dirty="0"/>
              <a:t> </a:t>
            </a:r>
            <a:r>
              <a:rPr dirty="0" err="1"/>
              <a:t>beğenmeme</a:t>
            </a:r>
            <a:r>
              <a:rPr dirty="0"/>
              <a:t> </a:t>
            </a:r>
            <a:r>
              <a:rPr dirty="0" err="1"/>
              <a:t>bir</a:t>
            </a:r>
            <a:r>
              <a:rPr dirty="0"/>
              <a:t> </a:t>
            </a:r>
            <a:r>
              <a:rPr dirty="0" err="1"/>
              <a:t>komplikasyon</a:t>
            </a:r>
            <a:r>
              <a:rPr dirty="0"/>
              <a:t> </a:t>
            </a:r>
            <a:r>
              <a:rPr dirty="0" err="1"/>
              <a:t>değildir</a:t>
            </a:r>
            <a:r>
              <a:rPr dirty="0"/>
              <a: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saglik-turizmi-modulu.png" descr="saglik-turizmi-modulu.png"/>
          <p:cNvPicPr>
            <a:picLocks noGrp="1"/>
          </p:cNvPicPr>
          <p:nvPr>
            <p:ph type="pic" idx="21"/>
          </p:nvPr>
        </p:nvPicPr>
        <p:blipFill>
          <a:blip r:embed="rId2"/>
          <a:stretch>
            <a:fillRect/>
          </a:stretch>
        </p:blipFill>
        <p:spPr>
          <a:xfrm>
            <a:off x="13827512" y="3094913"/>
            <a:ext cx="9461494" cy="9126824"/>
          </a:xfrm>
          <a:prstGeom prst="rect">
            <a:avLst/>
          </a:prstGeom>
        </p:spPr>
      </p:pic>
      <p:sp>
        <p:nvSpPr>
          <p:cNvPr id="174" name="Medikal Komplikasyon Sigortasından Kimler Faydalanabilir?"/>
          <p:cNvSpPr txBox="1">
            <a:spLocks noGrp="1"/>
          </p:cNvSpPr>
          <p:nvPr>
            <p:ph type="title"/>
          </p:nvPr>
        </p:nvSpPr>
        <p:spPr>
          <a:xfrm>
            <a:off x="1094994" y="990600"/>
            <a:ext cx="11621519" cy="2104313"/>
          </a:xfrm>
          <a:prstGeom prst="rect">
            <a:avLst/>
          </a:prstGeom>
        </p:spPr>
        <p:txBody>
          <a:bodyPr/>
          <a:lstStyle>
            <a:lvl1pPr defTabSz="445770">
              <a:spcBef>
                <a:spcPts val="1200"/>
              </a:spcBef>
              <a:defRPr sz="5778"/>
            </a:lvl1pPr>
          </a:lstStyle>
          <a:p>
            <a:pPr algn="l"/>
            <a:r>
              <a:rPr dirty="0" err="1"/>
              <a:t>Medikal</a:t>
            </a:r>
            <a:r>
              <a:rPr dirty="0"/>
              <a:t> </a:t>
            </a:r>
            <a:r>
              <a:rPr dirty="0" err="1"/>
              <a:t>Komplikasyon</a:t>
            </a:r>
            <a:r>
              <a:rPr dirty="0"/>
              <a:t> </a:t>
            </a:r>
            <a:r>
              <a:rPr dirty="0" err="1"/>
              <a:t>Sigortasından</a:t>
            </a:r>
            <a:r>
              <a:rPr dirty="0"/>
              <a:t> </a:t>
            </a:r>
            <a:r>
              <a:rPr dirty="0" err="1"/>
              <a:t>Kimler</a:t>
            </a:r>
            <a:r>
              <a:rPr dirty="0"/>
              <a:t> </a:t>
            </a:r>
            <a:r>
              <a:rPr dirty="0" err="1"/>
              <a:t>Faydalanabilir</a:t>
            </a:r>
            <a:r>
              <a:rPr dirty="0"/>
              <a:t>?</a:t>
            </a:r>
          </a:p>
        </p:txBody>
      </p:sp>
      <p:sp>
        <p:nvSpPr>
          <p:cNvPr id="175" name="Türkiye Cumhuriyeti vatandaşı olmayan, yani yabancı uyruklu,…"/>
          <p:cNvSpPr txBox="1">
            <a:spLocks noGrp="1"/>
          </p:cNvSpPr>
          <p:nvPr>
            <p:ph type="body" sz="half" idx="1"/>
          </p:nvPr>
        </p:nvSpPr>
        <p:spPr>
          <a:xfrm>
            <a:off x="988883" y="4094400"/>
            <a:ext cx="10909300" cy="6681439"/>
          </a:xfrm>
          <a:prstGeom prst="rect">
            <a:avLst/>
          </a:prstGeom>
        </p:spPr>
        <p:txBody>
          <a:bodyPr/>
          <a:lstStyle/>
          <a:p>
            <a:r>
              <a:rPr dirty="0"/>
              <a:t>Türkiye </a:t>
            </a:r>
            <a:r>
              <a:rPr dirty="0" err="1"/>
              <a:t>Cumhuriyeti</a:t>
            </a:r>
            <a:r>
              <a:rPr dirty="0"/>
              <a:t> </a:t>
            </a:r>
            <a:r>
              <a:rPr dirty="0" err="1"/>
              <a:t>vatandaşı</a:t>
            </a:r>
            <a:r>
              <a:rPr dirty="0"/>
              <a:t> </a:t>
            </a:r>
            <a:r>
              <a:rPr dirty="0" err="1"/>
              <a:t>olmayan</a:t>
            </a:r>
            <a:r>
              <a:rPr dirty="0"/>
              <a:t>, </a:t>
            </a:r>
            <a:r>
              <a:rPr dirty="0" err="1"/>
              <a:t>yani</a:t>
            </a:r>
            <a:r>
              <a:rPr dirty="0"/>
              <a:t> </a:t>
            </a:r>
            <a:r>
              <a:rPr dirty="0" err="1"/>
              <a:t>yabancı</a:t>
            </a:r>
            <a:r>
              <a:rPr dirty="0"/>
              <a:t> </a:t>
            </a:r>
            <a:r>
              <a:rPr dirty="0" err="1"/>
              <a:t>uyruklu</a:t>
            </a:r>
            <a:r>
              <a:rPr dirty="0"/>
              <a:t>,</a:t>
            </a:r>
            <a:br>
              <a:rPr dirty="0"/>
            </a:br>
            <a:endParaRPr dirty="0"/>
          </a:p>
          <a:p>
            <a:r>
              <a:rPr dirty="0" err="1"/>
              <a:t>Yaşları</a:t>
            </a:r>
            <a:r>
              <a:rPr dirty="0"/>
              <a:t> 18 </a:t>
            </a:r>
            <a:r>
              <a:rPr dirty="0" err="1"/>
              <a:t>ve</a:t>
            </a:r>
            <a:r>
              <a:rPr dirty="0"/>
              <a:t> 60 </a:t>
            </a:r>
            <a:r>
              <a:rPr dirty="0" err="1"/>
              <a:t>aralığında</a:t>
            </a:r>
            <a:r>
              <a:rPr dirty="0"/>
              <a:t> </a:t>
            </a:r>
            <a:r>
              <a:rPr dirty="0" err="1"/>
              <a:t>olan</a:t>
            </a:r>
            <a:r>
              <a:rPr dirty="0"/>
              <a:t>, her hasta </a:t>
            </a:r>
            <a:r>
              <a:rPr dirty="0" err="1"/>
              <a:t>faydalanabilmektedir</a:t>
            </a:r>
            <a:r>
              <a:rPr dirty="0"/>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Medikal Komplikasyon Sigortası Neden Yaptırılmalı?"/>
          <p:cNvSpPr txBox="1">
            <a:spLocks noGrp="1"/>
          </p:cNvSpPr>
          <p:nvPr>
            <p:ph type="title"/>
          </p:nvPr>
        </p:nvSpPr>
        <p:spPr>
          <a:prstGeom prst="rect">
            <a:avLst/>
          </a:prstGeom>
        </p:spPr>
        <p:txBody>
          <a:bodyPr>
            <a:normAutofit fontScale="90000"/>
          </a:bodyPr>
          <a:lstStyle>
            <a:lvl1pPr defTabSz="660400">
              <a:spcBef>
                <a:spcPts val="1800"/>
              </a:spcBef>
              <a:defRPr sz="7840"/>
            </a:lvl1pPr>
          </a:lstStyle>
          <a:p>
            <a:r>
              <a:t>Medikal Komplikasyon Sigortası Neden Yaptırılmalı?</a:t>
            </a:r>
          </a:p>
        </p:txBody>
      </p:sp>
      <p:sp>
        <p:nvSpPr>
          <p:cNvPr id="179" name="Hastaların ülkemizde bulunan güvenilir hastane ve kliniklerde yaptıracağı diş, saç ekimi, göz veya estetik cerrahisi ameliyatları sonrası gerçekleşebilecek komplikasyonlara karşı sigortalanmış oluyorlar…"/>
          <p:cNvSpPr txBox="1">
            <a:spLocks noGrp="1"/>
          </p:cNvSpPr>
          <p:nvPr>
            <p:ph type="body" idx="1"/>
          </p:nvPr>
        </p:nvSpPr>
        <p:spPr>
          <a:prstGeom prst="rect">
            <a:avLst/>
          </a:prstGeom>
        </p:spPr>
        <p:txBody>
          <a:bodyPr lIns="88900" tIns="88900" rIns="88900" bIns="88900"/>
          <a:lstStyle/>
          <a:p>
            <a:pPr marL="1085088" lvl="1" indent="-542544" defTabSz="734694">
              <a:spcBef>
                <a:spcPts val="3000"/>
              </a:spcBef>
              <a:defRPr sz="4450">
                <a:latin typeface="Produkt Light"/>
                <a:ea typeface="Produkt Light"/>
                <a:cs typeface="Produkt Light"/>
                <a:sym typeface="Produkt Light"/>
              </a:defRPr>
            </a:pPr>
            <a:r>
              <a:rPr dirty="0" err="1">
                <a:latin typeface="Palatino" pitchFamily="2" charset="77"/>
                <a:ea typeface="Palatino" pitchFamily="2" charset="77"/>
              </a:rPr>
              <a:t>Hastaların</a:t>
            </a:r>
            <a:r>
              <a:rPr dirty="0">
                <a:latin typeface="Palatino" pitchFamily="2" charset="77"/>
                <a:ea typeface="Palatino" pitchFamily="2" charset="77"/>
              </a:rPr>
              <a:t> </a:t>
            </a:r>
            <a:r>
              <a:rPr dirty="0" err="1">
                <a:latin typeface="Palatino" pitchFamily="2" charset="77"/>
                <a:ea typeface="Palatino" pitchFamily="2" charset="77"/>
              </a:rPr>
              <a:t>ülkemizde</a:t>
            </a:r>
            <a:r>
              <a:rPr dirty="0">
                <a:latin typeface="Palatino" pitchFamily="2" charset="77"/>
                <a:ea typeface="Palatino" pitchFamily="2" charset="77"/>
              </a:rPr>
              <a:t> </a:t>
            </a:r>
            <a:r>
              <a:rPr dirty="0" err="1">
                <a:latin typeface="Palatino" pitchFamily="2" charset="77"/>
                <a:ea typeface="Palatino" pitchFamily="2" charset="77"/>
              </a:rPr>
              <a:t>bulunan</a:t>
            </a:r>
            <a:r>
              <a:rPr dirty="0">
                <a:latin typeface="Palatino" pitchFamily="2" charset="77"/>
                <a:ea typeface="Palatino" pitchFamily="2" charset="77"/>
              </a:rPr>
              <a:t> </a:t>
            </a:r>
            <a:r>
              <a:rPr dirty="0" err="1">
                <a:latin typeface="Palatino" pitchFamily="2" charset="77"/>
                <a:ea typeface="Palatino" pitchFamily="2" charset="77"/>
              </a:rPr>
              <a:t>güvenilir</a:t>
            </a:r>
            <a:r>
              <a:rPr dirty="0">
                <a:latin typeface="Palatino" pitchFamily="2" charset="77"/>
                <a:ea typeface="Palatino" pitchFamily="2" charset="77"/>
              </a:rPr>
              <a:t> </a:t>
            </a:r>
            <a:r>
              <a:rPr dirty="0" err="1">
                <a:latin typeface="Palatino" pitchFamily="2" charset="77"/>
                <a:ea typeface="Palatino" pitchFamily="2" charset="77"/>
              </a:rPr>
              <a:t>hastane</a:t>
            </a:r>
            <a:r>
              <a:rPr dirty="0">
                <a:latin typeface="Palatino" pitchFamily="2" charset="77"/>
                <a:ea typeface="Palatino" pitchFamily="2" charset="77"/>
              </a:rPr>
              <a:t> </a:t>
            </a:r>
            <a:r>
              <a:rPr dirty="0" err="1">
                <a:latin typeface="Palatino" pitchFamily="2" charset="77"/>
                <a:ea typeface="Palatino" pitchFamily="2" charset="77"/>
              </a:rPr>
              <a:t>ve</a:t>
            </a:r>
            <a:r>
              <a:rPr dirty="0">
                <a:latin typeface="Palatino" pitchFamily="2" charset="77"/>
                <a:ea typeface="Palatino" pitchFamily="2" charset="77"/>
              </a:rPr>
              <a:t> </a:t>
            </a:r>
            <a:r>
              <a:rPr dirty="0" err="1">
                <a:latin typeface="Palatino" pitchFamily="2" charset="77"/>
                <a:ea typeface="Palatino" pitchFamily="2" charset="77"/>
              </a:rPr>
              <a:t>kliniklerde</a:t>
            </a:r>
            <a:r>
              <a:rPr dirty="0">
                <a:latin typeface="Palatino" pitchFamily="2" charset="77"/>
                <a:ea typeface="Palatino" pitchFamily="2" charset="77"/>
              </a:rPr>
              <a:t> </a:t>
            </a:r>
            <a:r>
              <a:rPr dirty="0" err="1">
                <a:latin typeface="Palatino" pitchFamily="2" charset="77"/>
                <a:ea typeface="Palatino" pitchFamily="2" charset="77"/>
              </a:rPr>
              <a:t>yaptıraca</a:t>
            </a:r>
            <a:r>
              <a:rPr lang="tr-TR" dirty="0">
                <a:latin typeface="Palatino" pitchFamily="2" charset="77"/>
                <a:ea typeface="Palatino" pitchFamily="2" charset="77"/>
              </a:rPr>
              <a:t>ğ</a:t>
            </a:r>
            <a:r>
              <a:rPr dirty="0" err="1">
                <a:latin typeface="Palatino" pitchFamily="2" charset="77"/>
                <a:ea typeface="Palatino" pitchFamily="2" charset="77"/>
              </a:rPr>
              <a:t>ı</a:t>
            </a:r>
            <a:r>
              <a:rPr dirty="0">
                <a:latin typeface="Palatino" pitchFamily="2" charset="77"/>
                <a:ea typeface="Palatino" pitchFamily="2" charset="77"/>
              </a:rPr>
              <a:t> di</a:t>
            </a:r>
            <a:r>
              <a:rPr lang="tr-TR" dirty="0">
                <a:latin typeface="Palatino" pitchFamily="2" charset="77"/>
                <a:ea typeface="Palatino" pitchFamily="2" charset="77"/>
              </a:rPr>
              <a:t>ş</a:t>
            </a:r>
            <a:r>
              <a:rPr dirty="0">
                <a:latin typeface="Palatino" pitchFamily="2" charset="77"/>
                <a:ea typeface="Palatino" pitchFamily="2" charset="77"/>
              </a:rPr>
              <a:t>, </a:t>
            </a:r>
            <a:r>
              <a:rPr dirty="0" err="1">
                <a:latin typeface="Palatino" pitchFamily="2" charset="77"/>
                <a:ea typeface="Palatino" pitchFamily="2" charset="77"/>
              </a:rPr>
              <a:t>sa</a:t>
            </a:r>
            <a:r>
              <a:rPr lang="tr-TR" dirty="0">
                <a:latin typeface="Palatino" pitchFamily="2" charset="77"/>
                <a:ea typeface="Palatino" pitchFamily="2" charset="77"/>
              </a:rPr>
              <a:t>ç </a:t>
            </a:r>
            <a:r>
              <a:rPr dirty="0" err="1">
                <a:latin typeface="Palatino" pitchFamily="2" charset="77"/>
                <a:ea typeface="Palatino" pitchFamily="2" charset="77"/>
              </a:rPr>
              <a:t>ekimi</a:t>
            </a:r>
            <a:r>
              <a:rPr dirty="0">
                <a:latin typeface="Palatino" pitchFamily="2" charset="77"/>
                <a:ea typeface="Palatino" pitchFamily="2" charset="77"/>
              </a:rPr>
              <a:t>, g</a:t>
            </a:r>
            <a:r>
              <a:rPr lang="tr-TR" dirty="0">
                <a:latin typeface="Palatino" pitchFamily="2" charset="77"/>
                <a:ea typeface="Palatino" pitchFamily="2" charset="77"/>
              </a:rPr>
              <a:t>ö</a:t>
            </a:r>
            <a:r>
              <a:rPr dirty="0">
                <a:latin typeface="Palatino" pitchFamily="2" charset="77"/>
                <a:ea typeface="Palatino" pitchFamily="2" charset="77"/>
              </a:rPr>
              <a:t>z </a:t>
            </a:r>
            <a:r>
              <a:rPr dirty="0" err="1">
                <a:latin typeface="Palatino" pitchFamily="2" charset="77"/>
                <a:ea typeface="Palatino" pitchFamily="2" charset="77"/>
              </a:rPr>
              <a:t>veya</a:t>
            </a:r>
            <a:r>
              <a:rPr dirty="0">
                <a:latin typeface="Palatino" pitchFamily="2" charset="77"/>
                <a:ea typeface="Palatino" pitchFamily="2" charset="77"/>
              </a:rPr>
              <a:t> </a:t>
            </a:r>
            <a:r>
              <a:rPr dirty="0" err="1">
                <a:latin typeface="Palatino" pitchFamily="2" charset="77"/>
                <a:ea typeface="Palatino" pitchFamily="2" charset="77"/>
              </a:rPr>
              <a:t>estetik</a:t>
            </a:r>
            <a:r>
              <a:rPr dirty="0">
                <a:latin typeface="Palatino" pitchFamily="2" charset="77"/>
                <a:ea typeface="Palatino" pitchFamily="2" charset="77"/>
              </a:rPr>
              <a:t> </a:t>
            </a:r>
            <a:r>
              <a:rPr dirty="0" err="1">
                <a:latin typeface="Palatino" pitchFamily="2" charset="77"/>
                <a:ea typeface="Palatino" pitchFamily="2" charset="77"/>
              </a:rPr>
              <a:t>cerrahisi</a:t>
            </a:r>
            <a:r>
              <a:rPr dirty="0">
                <a:latin typeface="Palatino" pitchFamily="2" charset="77"/>
                <a:ea typeface="Palatino" pitchFamily="2" charset="77"/>
              </a:rPr>
              <a:t> </a:t>
            </a:r>
            <a:r>
              <a:rPr dirty="0" err="1">
                <a:latin typeface="Palatino" pitchFamily="2" charset="77"/>
                <a:ea typeface="Palatino" pitchFamily="2" charset="77"/>
              </a:rPr>
              <a:t>ameliyatları</a:t>
            </a:r>
            <a:r>
              <a:rPr dirty="0">
                <a:latin typeface="Palatino" pitchFamily="2" charset="77"/>
                <a:ea typeface="Palatino" pitchFamily="2" charset="77"/>
              </a:rPr>
              <a:t> </a:t>
            </a:r>
            <a:r>
              <a:rPr dirty="0" err="1">
                <a:latin typeface="Palatino" pitchFamily="2" charset="77"/>
                <a:ea typeface="Palatino" pitchFamily="2" charset="77"/>
              </a:rPr>
              <a:t>sonrası</a:t>
            </a:r>
            <a:r>
              <a:rPr dirty="0">
                <a:latin typeface="Palatino" pitchFamily="2" charset="77"/>
                <a:ea typeface="Palatino" pitchFamily="2" charset="77"/>
              </a:rPr>
              <a:t> </a:t>
            </a:r>
            <a:r>
              <a:rPr lang="tr-TR" dirty="0">
                <a:latin typeface="Palatino" pitchFamily="2" charset="77"/>
                <a:ea typeface="Palatino" pitchFamily="2" charset="77"/>
              </a:rPr>
              <a:t>gerçekleşebilecek </a:t>
            </a:r>
            <a:r>
              <a:rPr dirty="0" err="1">
                <a:latin typeface="Palatino" pitchFamily="2" charset="77"/>
                <a:ea typeface="Palatino" pitchFamily="2" charset="77"/>
              </a:rPr>
              <a:t>komplikasyonlara</a:t>
            </a:r>
            <a:r>
              <a:rPr dirty="0">
                <a:latin typeface="Palatino" pitchFamily="2" charset="77"/>
                <a:ea typeface="Palatino" pitchFamily="2" charset="77"/>
              </a:rPr>
              <a:t> </a:t>
            </a:r>
            <a:r>
              <a:rPr dirty="0" err="1">
                <a:latin typeface="Palatino" pitchFamily="2" charset="77"/>
                <a:ea typeface="Palatino" pitchFamily="2" charset="77"/>
              </a:rPr>
              <a:t>kar</a:t>
            </a:r>
            <a:r>
              <a:rPr lang="tr-TR" dirty="0">
                <a:latin typeface="Palatino" pitchFamily="2" charset="77"/>
                <a:ea typeface="Palatino" pitchFamily="2" charset="77"/>
              </a:rPr>
              <a:t>ş</a:t>
            </a:r>
            <a:r>
              <a:rPr dirty="0" err="1">
                <a:latin typeface="Palatino" pitchFamily="2" charset="77"/>
                <a:ea typeface="Palatino" pitchFamily="2" charset="77"/>
              </a:rPr>
              <a:t>ı</a:t>
            </a:r>
            <a:r>
              <a:rPr dirty="0">
                <a:latin typeface="Palatino" pitchFamily="2" charset="77"/>
                <a:ea typeface="Palatino" pitchFamily="2" charset="77"/>
              </a:rPr>
              <a:t> </a:t>
            </a:r>
            <a:r>
              <a:rPr dirty="0" err="1">
                <a:latin typeface="Palatino" pitchFamily="2" charset="77"/>
                <a:ea typeface="Palatino" pitchFamily="2" charset="77"/>
              </a:rPr>
              <a:t>sigortalanmı</a:t>
            </a:r>
            <a:r>
              <a:rPr lang="tr-TR" dirty="0">
                <a:latin typeface="Palatino" pitchFamily="2" charset="77"/>
                <a:ea typeface="Palatino" pitchFamily="2" charset="77"/>
              </a:rPr>
              <a:t>ş </a:t>
            </a:r>
            <a:r>
              <a:rPr dirty="0" err="1">
                <a:latin typeface="Palatino" pitchFamily="2" charset="77"/>
                <a:ea typeface="Palatino" pitchFamily="2" charset="77"/>
              </a:rPr>
              <a:t>oluyorlar</a:t>
            </a:r>
            <a:r>
              <a:rPr lang="tr-TR" dirty="0">
                <a:latin typeface="Palatino" pitchFamily="2" charset="77"/>
                <a:ea typeface="Palatino" pitchFamily="2" charset="77"/>
              </a:rPr>
              <a:t>.</a:t>
            </a:r>
            <a:br>
              <a:rPr dirty="0">
                <a:latin typeface="Palatino" pitchFamily="2" charset="77"/>
                <a:ea typeface="Palatino" pitchFamily="2" charset="77"/>
              </a:rPr>
            </a:br>
            <a:endParaRPr dirty="0">
              <a:latin typeface="Palatino" pitchFamily="2" charset="77"/>
              <a:ea typeface="Palatino" pitchFamily="2" charset="77"/>
            </a:endParaRPr>
          </a:p>
          <a:p>
            <a:pPr marL="1085088" lvl="1" indent="-542544" defTabSz="734694">
              <a:spcBef>
                <a:spcPts val="3000"/>
              </a:spcBef>
              <a:defRPr sz="4450">
                <a:latin typeface="Produkt Light"/>
                <a:ea typeface="Produkt Light"/>
                <a:cs typeface="Produkt Light"/>
                <a:sym typeface="Produkt Light"/>
              </a:defRPr>
            </a:pPr>
            <a:r>
              <a:rPr dirty="0" err="1">
                <a:latin typeface="Palatino" pitchFamily="2" charset="77"/>
                <a:ea typeface="Palatino" pitchFamily="2" charset="77"/>
              </a:rPr>
              <a:t>Komplikasyonlar</a:t>
            </a:r>
            <a:r>
              <a:rPr dirty="0">
                <a:latin typeface="Palatino" pitchFamily="2" charset="77"/>
                <a:ea typeface="Palatino" pitchFamily="2" charset="77"/>
              </a:rPr>
              <a:t> </a:t>
            </a:r>
            <a:r>
              <a:rPr dirty="0" err="1">
                <a:latin typeface="Palatino" pitchFamily="2" charset="77"/>
                <a:ea typeface="Palatino" pitchFamily="2" charset="77"/>
              </a:rPr>
              <a:t>nedeniyle</a:t>
            </a:r>
            <a:r>
              <a:rPr dirty="0">
                <a:latin typeface="Palatino" pitchFamily="2" charset="77"/>
                <a:ea typeface="Palatino" pitchFamily="2" charset="77"/>
              </a:rPr>
              <a:t> </a:t>
            </a:r>
            <a:r>
              <a:rPr dirty="0" err="1">
                <a:latin typeface="Palatino" pitchFamily="2" charset="77"/>
                <a:ea typeface="Palatino" pitchFamily="2" charset="77"/>
              </a:rPr>
              <a:t>oluşan</a:t>
            </a:r>
            <a:r>
              <a:rPr dirty="0">
                <a:latin typeface="Palatino" pitchFamily="2" charset="77"/>
                <a:ea typeface="Palatino" pitchFamily="2" charset="77"/>
              </a:rPr>
              <a:t> </a:t>
            </a:r>
            <a:r>
              <a:rPr dirty="0" err="1">
                <a:latin typeface="Palatino" pitchFamily="2" charset="77"/>
                <a:ea typeface="Palatino" pitchFamily="2" charset="77"/>
              </a:rPr>
              <a:t>maddi</a:t>
            </a:r>
            <a:r>
              <a:rPr dirty="0">
                <a:latin typeface="Palatino" pitchFamily="2" charset="77"/>
                <a:ea typeface="Palatino" pitchFamily="2" charset="77"/>
              </a:rPr>
              <a:t> </a:t>
            </a:r>
            <a:r>
              <a:rPr dirty="0" err="1">
                <a:latin typeface="Palatino" pitchFamily="2" charset="77"/>
                <a:ea typeface="Palatino" pitchFamily="2" charset="77"/>
              </a:rPr>
              <a:t>ve</a:t>
            </a:r>
            <a:r>
              <a:rPr dirty="0">
                <a:latin typeface="Palatino" pitchFamily="2" charset="77"/>
                <a:ea typeface="Palatino" pitchFamily="2" charset="77"/>
              </a:rPr>
              <a:t> </a:t>
            </a:r>
            <a:r>
              <a:rPr dirty="0" err="1">
                <a:latin typeface="Palatino" pitchFamily="2" charset="77"/>
                <a:ea typeface="Palatino" pitchFamily="2" charset="77"/>
              </a:rPr>
              <a:t>manevi</a:t>
            </a:r>
            <a:r>
              <a:rPr dirty="0">
                <a:latin typeface="Palatino" pitchFamily="2" charset="77"/>
                <a:ea typeface="Palatino" pitchFamily="2" charset="77"/>
              </a:rPr>
              <a:t> </a:t>
            </a:r>
            <a:r>
              <a:rPr dirty="0" err="1">
                <a:latin typeface="Palatino" pitchFamily="2" charset="77"/>
                <a:ea typeface="Palatino" pitchFamily="2" charset="77"/>
              </a:rPr>
              <a:t>yükleri</a:t>
            </a:r>
            <a:r>
              <a:rPr dirty="0">
                <a:latin typeface="Palatino" pitchFamily="2" charset="77"/>
                <a:ea typeface="Palatino" pitchFamily="2" charset="77"/>
              </a:rPr>
              <a:t> minimize </a:t>
            </a:r>
            <a:r>
              <a:rPr dirty="0" err="1">
                <a:latin typeface="Palatino" pitchFamily="2" charset="77"/>
                <a:ea typeface="Palatino" pitchFamily="2" charset="77"/>
              </a:rPr>
              <a:t>etmek</a:t>
            </a:r>
            <a:r>
              <a:rPr dirty="0">
                <a:latin typeface="Palatino" pitchFamily="2" charset="77"/>
                <a:ea typeface="Palatino" pitchFamily="2" charset="77"/>
              </a:rPr>
              <a:t>, </a:t>
            </a:r>
            <a:r>
              <a:rPr dirty="0" err="1">
                <a:latin typeface="Palatino" pitchFamily="2" charset="77"/>
                <a:ea typeface="Palatino" pitchFamily="2" charset="77"/>
              </a:rPr>
              <a:t>bunlara</a:t>
            </a:r>
            <a:r>
              <a:rPr dirty="0">
                <a:latin typeface="Palatino" pitchFamily="2" charset="77"/>
                <a:ea typeface="Palatino" pitchFamily="2" charset="77"/>
              </a:rPr>
              <a:t> </a:t>
            </a:r>
            <a:r>
              <a:rPr dirty="0" err="1">
                <a:latin typeface="Palatino" pitchFamily="2" charset="77"/>
                <a:ea typeface="Palatino" pitchFamily="2" charset="77"/>
              </a:rPr>
              <a:t>karşı</a:t>
            </a:r>
            <a:r>
              <a:rPr dirty="0">
                <a:latin typeface="Palatino" pitchFamily="2" charset="77"/>
                <a:ea typeface="Palatino" pitchFamily="2" charset="77"/>
              </a:rPr>
              <a:t> </a:t>
            </a:r>
            <a:r>
              <a:rPr dirty="0" err="1">
                <a:latin typeface="Palatino" pitchFamily="2" charset="77"/>
                <a:ea typeface="Palatino" pitchFamily="2" charset="77"/>
              </a:rPr>
              <a:t>hazırlıklı</a:t>
            </a:r>
            <a:r>
              <a:rPr dirty="0">
                <a:latin typeface="Palatino" pitchFamily="2" charset="77"/>
                <a:ea typeface="Palatino" pitchFamily="2" charset="77"/>
              </a:rPr>
              <a:t> hale </a:t>
            </a:r>
            <a:r>
              <a:rPr dirty="0" err="1">
                <a:latin typeface="Palatino" pitchFamily="2" charset="77"/>
                <a:ea typeface="Palatino" pitchFamily="2" charset="77"/>
              </a:rPr>
              <a:t>gelmek</a:t>
            </a:r>
            <a:r>
              <a:rPr dirty="0">
                <a:latin typeface="Palatino" pitchFamily="2" charset="77"/>
                <a:ea typeface="Palatino" pitchFamily="2" charset="77"/>
              </a:rPr>
              <a:t> </a:t>
            </a:r>
            <a:r>
              <a:rPr dirty="0" err="1">
                <a:latin typeface="Palatino" pitchFamily="2" charset="77"/>
                <a:ea typeface="Palatino" pitchFamily="2" charset="77"/>
              </a:rPr>
              <a:t>adına</a:t>
            </a:r>
            <a:r>
              <a:rPr dirty="0">
                <a:latin typeface="Palatino" pitchFamily="2" charset="77"/>
                <a:ea typeface="Palatino" pitchFamily="2" charset="77"/>
              </a:rPr>
              <a:t> </a:t>
            </a:r>
            <a:r>
              <a:rPr dirty="0" err="1">
                <a:latin typeface="Palatino" pitchFamily="2" charset="77"/>
                <a:ea typeface="Palatino" pitchFamily="2" charset="77"/>
              </a:rPr>
              <a:t>komplikasyon</a:t>
            </a:r>
            <a:r>
              <a:rPr dirty="0">
                <a:latin typeface="Palatino" pitchFamily="2" charset="77"/>
                <a:ea typeface="Palatino" pitchFamily="2" charset="77"/>
              </a:rPr>
              <a:t> </a:t>
            </a:r>
            <a:r>
              <a:rPr dirty="0" err="1">
                <a:latin typeface="Palatino" pitchFamily="2" charset="77"/>
                <a:ea typeface="Palatino" pitchFamily="2" charset="77"/>
              </a:rPr>
              <a:t>sigortası</a:t>
            </a:r>
            <a:r>
              <a:rPr dirty="0">
                <a:latin typeface="Palatino" pitchFamily="2" charset="77"/>
                <a:ea typeface="Palatino" pitchFamily="2" charset="77"/>
              </a:rPr>
              <a:t> </a:t>
            </a:r>
            <a:r>
              <a:rPr dirty="0" err="1">
                <a:latin typeface="Palatino" pitchFamily="2" charset="77"/>
                <a:ea typeface="Palatino" pitchFamily="2" charset="77"/>
              </a:rPr>
              <a:t>yaptırılabilir</a:t>
            </a:r>
            <a:r>
              <a:rPr dirty="0">
                <a:latin typeface="Palatino" pitchFamily="2" charset="77"/>
                <a:ea typeface="Palatino" pitchFamily="2" charset="77"/>
              </a:rPr>
              <a:t>.</a:t>
            </a:r>
            <a:br>
              <a:rPr sz="1068" dirty="0">
                <a:latin typeface="Palatino" pitchFamily="2" charset="77"/>
                <a:ea typeface="Palatino" pitchFamily="2" charset="77"/>
              </a:rPr>
            </a:br>
            <a:endParaRPr sz="1068" dirty="0">
              <a:latin typeface="Palatino" pitchFamily="2" charset="77"/>
              <a:ea typeface="Palatino" pitchFamily="2" charset="77"/>
            </a:endParaRPr>
          </a:p>
          <a:p>
            <a:pPr marL="1085088" lvl="1" indent="-542544" defTabSz="734694">
              <a:spcBef>
                <a:spcPts val="3000"/>
              </a:spcBef>
              <a:defRPr sz="4450">
                <a:latin typeface="Produkt Light"/>
                <a:ea typeface="Produkt Light"/>
                <a:cs typeface="Produkt Light"/>
                <a:sym typeface="Produkt Light"/>
              </a:defRPr>
            </a:pPr>
            <a:r>
              <a:rPr dirty="0">
                <a:latin typeface="Palatino" pitchFamily="2" charset="77"/>
                <a:ea typeface="Palatino" pitchFamily="2" charset="77"/>
              </a:rPr>
              <a:t>Yurt </a:t>
            </a:r>
            <a:r>
              <a:rPr dirty="0" err="1">
                <a:latin typeface="Palatino" pitchFamily="2" charset="77"/>
                <a:ea typeface="Palatino" pitchFamily="2" charset="77"/>
              </a:rPr>
              <a:t>dışında</a:t>
            </a:r>
            <a:r>
              <a:rPr dirty="0">
                <a:latin typeface="Palatino" pitchFamily="2" charset="77"/>
                <a:ea typeface="Palatino" pitchFamily="2" charset="77"/>
              </a:rPr>
              <a:t> </a:t>
            </a:r>
            <a:r>
              <a:rPr dirty="0" err="1">
                <a:latin typeface="Palatino" pitchFamily="2" charset="77"/>
                <a:ea typeface="Palatino" pitchFamily="2" charset="77"/>
              </a:rPr>
              <a:t>sigortaya</a:t>
            </a:r>
            <a:r>
              <a:rPr dirty="0">
                <a:latin typeface="Palatino" pitchFamily="2" charset="77"/>
                <a:ea typeface="Palatino" pitchFamily="2" charset="77"/>
              </a:rPr>
              <a:t> </a:t>
            </a:r>
            <a:r>
              <a:rPr dirty="0" err="1">
                <a:latin typeface="Palatino" pitchFamily="2" charset="77"/>
                <a:ea typeface="Palatino" pitchFamily="2" charset="77"/>
              </a:rPr>
              <a:t>verilen</a:t>
            </a:r>
            <a:r>
              <a:rPr dirty="0">
                <a:latin typeface="Palatino" pitchFamily="2" charset="77"/>
                <a:ea typeface="Palatino" pitchFamily="2" charset="77"/>
              </a:rPr>
              <a:t> </a:t>
            </a:r>
            <a:r>
              <a:rPr dirty="0" err="1">
                <a:latin typeface="Palatino" pitchFamily="2" charset="77"/>
                <a:ea typeface="Palatino" pitchFamily="2" charset="77"/>
              </a:rPr>
              <a:t>önem</a:t>
            </a:r>
            <a:r>
              <a:rPr dirty="0">
                <a:latin typeface="Palatino" pitchFamily="2" charset="77"/>
                <a:ea typeface="Palatino" pitchFamily="2" charset="77"/>
              </a:rPr>
              <a:t> </a:t>
            </a:r>
            <a:r>
              <a:rPr dirty="0" err="1">
                <a:latin typeface="Palatino" pitchFamily="2" charset="77"/>
                <a:ea typeface="Palatino" pitchFamily="2" charset="77"/>
              </a:rPr>
              <a:t>bilinmekte</a:t>
            </a:r>
            <a:r>
              <a:rPr dirty="0">
                <a:latin typeface="Palatino" pitchFamily="2" charset="77"/>
                <a:ea typeface="Palatino" pitchFamily="2" charset="77"/>
              </a:rPr>
              <a:t> </a:t>
            </a:r>
            <a:r>
              <a:rPr dirty="0" err="1">
                <a:latin typeface="Palatino" pitchFamily="2" charset="77"/>
                <a:ea typeface="Palatino" pitchFamily="2" charset="77"/>
              </a:rPr>
              <a:t>ve</a:t>
            </a:r>
            <a:r>
              <a:rPr dirty="0">
                <a:latin typeface="Palatino" pitchFamily="2" charset="77"/>
                <a:ea typeface="Palatino" pitchFamily="2" charset="77"/>
              </a:rPr>
              <a:t> </a:t>
            </a:r>
            <a:r>
              <a:rPr dirty="0" err="1">
                <a:latin typeface="Palatino" pitchFamily="2" charset="77"/>
                <a:ea typeface="Palatino" pitchFamily="2" charset="77"/>
              </a:rPr>
              <a:t>bu</a:t>
            </a:r>
            <a:r>
              <a:rPr dirty="0">
                <a:latin typeface="Palatino" pitchFamily="2" charset="77"/>
                <a:ea typeface="Palatino" pitchFamily="2" charset="77"/>
              </a:rPr>
              <a:t> </a:t>
            </a:r>
            <a:r>
              <a:rPr dirty="0" err="1">
                <a:latin typeface="Palatino" pitchFamily="2" charset="77"/>
                <a:ea typeface="Palatino" pitchFamily="2" charset="77"/>
              </a:rPr>
              <a:t>durumu</a:t>
            </a:r>
            <a:r>
              <a:rPr dirty="0">
                <a:latin typeface="Palatino" pitchFamily="2" charset="77"/>
                <a:ea typeface="Palatino" pitchFamily="2" charset="77"/>
              </a:rPr>
              <a:t> </a:t>
            </a:r>
            <a:r>
              <a:rPr dirty="0" err="1">
                <a:latin typeface="Palatino" pitchFamily="2" charset="77"/>
                <a:ea typeface="Palatino" pitchFamily="2" charset="77"/>
              </a:rPr>
              <a:t>hastalara</a:t>
            </a:r>
            <a:r>
              <a:rPr dirty="0">
                <a:latin typeface="Palatino" pitchFamily="2" charset="77"/>
                <a:ea typeface="Palatino" pitchFamily="2" charset="77"/>
              </a:rPr>
              <a:t> </a:t>
            </a:r>
            <a:r>
              <a:rPr dirty="0" err="1">
                <a:latin typeface="Palatino" pitchFamily="2" charset="77"/>
                <a:ea typeface="Palatino" pitchFamily="2" charset="77"/>
              </a:rPr>
              <a:t>güven</a:t>
            </a:r>
            <a:r>
              <a:rPr dirty="0">
                <a:latin typeface="Palatino" pitchFamily="2" charset="77"/>
                <a:ea typeface="Palatino" pitchFamily="2" charset="77"/>
              </a:rPr>
              <a:t> </a:t>
            </a:r>
            <a:r>
              <a:rPr dirty="0" err="1">
                <a:latin typeface="Palatino" pitchFamily="2" charset="77"/>
                <a:ea typeface="Palatino" pitchFamily="2" charset="77"/>
              </a:rPr>
              <a:t>verecek</a:t>
            </a:r>
            <a:r>
              <a:rPr dirty="0">
                <a:latin typeface="Palatino" pitchFamily="2" charset="77"/>
                <a:ea typeface="Palatino" pitchFamily="2" charset="77"/>
              </a:rPr>
              <a:t> </a:t>
            </a:r>
            <a:r>
              <a:rPr dirty="0" err="1">
                <a:latin typeface="Palatino" pitchFamily="2" charset="77"/>
                <a:ea typeface="Palatino" pitchFamily="2" charset="77"/>
              </a:rPr>
              <a:t>bir</a:t>
            </a:r>
            <a:r>
              <a:rPr dirty="0">
                <a:latin typeface="Palatino" pitchFamily="2" charset="77"/>
                <a:ea typeface="Palatino" pitchFamily="2" charset="77"/>
              </a:rPr>
              <a:t> </a:t>
            </a:r>
            <a:r>
              <a:rPr dirty="0" err="1">
                <a:latin typeface="Palatino" pitchFamily="2" charset="77"/>
                <a:ea typeface="Palatino" pitchFamily="2" charset="77"/>
              </a:rPr>
              <a:t>pazarlama</a:t>
            </a:r>
            <a:r>
              <a:rPr dirty="0">
                <a:latin typeface="Palatino" pitchFamily="2" charset="77"/>
                <a:ea typeface="Palatino" pitchFamily="2" charset="77"/>
              </a:rPr>
              <a:t> </a:t>
            </a:r>
            <a:r>
              <a:rPr dirty="0" err="1">
                <a:latin typeface="Palatino" pitchFamily="2" charset="77"/>
                <a:ea typeface="Palatino" pitchFamily="2" charset="77"/>
              </a:rPr>
              <a:t>aracı</a:t>
            </a:r>
            <a:r>
              <a:rPr dirty="0">
                <a:latin typeface="Palatino" pitchFamily="2" charset="77"/>
                <a:ea typeface="Palatino" pitchFamily="2" charset="77"/>
              </a:rPr>
              <a:t> </a:t>
            </a:r>
            <a:r>
              <a:rPr dirty="0" err="1">
                <a:latin typeface="Palatino" pitchFamily="2" charset="77"/>
                <a:ea typeface="Palatino" pitchFamily="2" charset="77"/>
              </a:rPr>
              <a:t>olarak</a:t>
            </a:r>
            <a:r>
              <a:rPr dirty="0">
                <a:latin typeface="Palatino" pitchFamily="2" charset="77"/>
                <a:ea typeface="Palatino" pitchFamily="2" charset="77"/>
              </a:rPr>
              <a:t> </a:t>
            </a:r>
            <a:r>
              <a:rPr dirty="0" err="1">
                <a:latin typeface="Palatino" pitchFamily="2" charset="77"/>
                <a:ea typeface="Palatino" pitchFamily="2" charset="77"/>
              </a:rPr>
              <a:t>lehinize</a:t>
            </a:r>
            <a:r>
              <a:rPr dirty="0">
                <a:latin typeface="Palatino" pitchFamily="2" charset="77"/>
                <a:ea typeface="Palatino" pitchFamily="2" charset="77"/>
              </a:rPr>
              <a:t> </a:t>
            </a:r>
            <a:r>
              <a:rPr dirty="0" err="1">
                <a:latin typeface="Palatino" pitchFamily="2" charset="77"/>
                <a:ea typeface="Palatino" pitchFamily="2" charset="77"/>
              </a:rPr>
              <a:t>kullanabilirsiniz</a:t>
            </a:r>
            <a:r>
              <a:rPr dirty="0">
                <a:latin typeface="Palatino" pitchFamily="2" charset="77"/>
                <a:ea typeface="Palatino" pitchFamily="2" charset="77"/>
              </a:rPr>
              <a:t>.   </a:t>
            </a:r>
            <a:endParaRPr sz="1068" dirty="0">
              <a:latin typeface="Palatino" pitchFamily="2" charset="77"/>
              <a:ea typeface="Palatino" pitchFamily="2" charset="77"/>
            </a:endParaRPr>
          </a:p>
          <a:p>
            <a:pPr marL="0" indent="0" defTabSz="406908">
              <a:spcBef>
                <a:spcPts val="1000"/>
              </a:spcBef>
              <a:buClrTx/>
              <a:buSzTx/>
              <a:buFontTx/>
              <a:buNone/>
              <a:defRPr sz="949">
                <a:solidFill>
                  <a:srgbClr val="000000"/>
                </a:solidFill>
                <a:latin typeface="Produkt Light"/>
                <a:ea typeface="Produkt Light"/>
                <a:cs typeface="Produkt Light"/>
                <a:sym typeface="Produkt Light"/>
              </a:defRPr>
            </a:pPr>
            <a:br>
              <a:rPr sz="1068" dirty="0"/>
            </a:br>
            <a:br>
              <a:rPr sz="1068" dirty="0"/>
            </a:br>
            <a:br>
              <a:rPr sz="1068" dirty="0"/>
            </a:br>
            <a:br>
              <a:rPr sz="1068" dirty="0"/>
            </a:br>
            <a:endParaRPr sz="1068"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mainHealth.jpg" descr="mainHealth.jpg"/>
          <p:cNvPicPr>
            <a:picLocks noGrp="1"/>
          </p:cNvPicPr>
          <p:nvPr>
            <p:ph type="pic" idx="21"/>
          </p:nvPr>
        </p:nvPicPr>
        <p:blipFill>
          <a:blip r:embed="rId2"/>
          <a:stretch>
            <a:fillRect/>
          </a:stretch>
        </p:blipFill>
        <p:spPr>
          <a:xfrm>
            <a:off x="12980020" y="3238657"/>
            <a:ext cx="10489100" cy="8224798"/>
          </a:xfrm>
          <a:prstGeom prst="rect">
            <a:avLst/>
          </a:prstGeom>
        </p:spPr>
      </p:pic>
      <p:sp>
        <p:nvSpPr>
          <p:cNvPr id="183" name="Medikal Komplikasyon Sigortası, Türkiye’ye sağlık turizmi için gelmiş yabancı uyruklu kişilere yönelik bir üründür. Özellikle estetik operasyonlar, saç ekimi, diş tedavileri ve göz ameliyatları gibi işlemlemler sonrasında oluşabilecek komplikasyonları ka"/>
          <p:cNvSpPr txBox="1">
            <a:spLocks noGrp="1"/>
          </p:cNvSpPr>
          <p:nvPr>
            <p:ph type="body" sz="half" idx="1"/>
          </p:nvPr>
        </p:nvSpPr>
        <p:spPr>
          <a:xfrm>
            <a:off x="1022998" y="3149865"/>
            <a:ext cx="11397121" cy="8928101"/>
          </a:xfrm>
          <a:prstGeom prst="rect">
            <a:avLst/>
          </a:prstGeom>
        </p:spPr>
        <p:txBody>
          <a:bodyPr/>
          <a:lstStyle/>
          <a:p>
            <a:r>
              <a:rPr dirty="0" err="1"/>
              <a:t>Medikal</a:t>
            </a:r>
            <a:r>
              <a:rPr dirty="0"/>
              <a:t> </a:t>
            </a:r>
            <a:r>
              <a:rPr dirty="0" err="1"/>
              <a:t>Komplikasyon</a:t>
            </a:r>
            <a:r>
              <a:rPr dirty="0"/>
              <a:t> </a:t>
            </a:r>
            <a:r>
              <a:rPr dirty="0" err="1"/>
              <a:t>Sigortası</a:t>
            </a:r>
            <a:r>
              <a:rPr dirty="0"/>
              <a:t>, </a:t>
            </a:r>
            <a:r>
              <a:rPr dirty="0" err="1"/>
              <a:t>Türkiye’ye</a:t>
            </a:r>
            <a:r>
              <a:rPr dirty="0"/>
              <a:t> </a:t>
            </a:r>
            <a:r>
              <a:rPr dirty="0" err="1"/>
              <a:t>sağlık</a:t>
            </a:r>
            <a:r>
              <a:rPr dirty="0"/>
              <a:t> </a:t>
            </a:r>
            <a:r>
              <a:rPr dirty="0" err="1"/>
              <a:t>turizmi</a:t>
            </a:r>
            <a:r>
              <a:rPr dirty="0"/>
              <a:t> </a:t>
            </a:r>
            <a:r>
              <a:rPr dirty="0" err="1"/>
              <a:t>için</a:t>
            </a:r>
            <a:r>
              <a:rPr dirty="0"/>
              <a:t> </a:t>
            </a:r>
            <a:r>
              <a:rPr dirty="0" err="1"/>
              <a:t>gelmiş</a:t>
            </a:r>
            <a:r>
              <a:rPr dirty="0"/>
              <a:t> </a:t>
            </a:r>
            <a:r>
              <a:rPr dirty="0" err="1"/>
              <a:t>yabancı</a:t>
            </a:r>
            <a:r>
              <a:rPr dirty="0"/>
              <a:t> </a:t>
            </a:r>
            <a:r>
              <a:rPr dirty="0" err="1"/>
              <a:t>uyruklu</a:t>
            </a:r>
            <a:r>
              <a:rPr dirty="0"/>
              <a:t> </a:t>
            </a:r>
            <a:r>
              <a:rPr dirty="0" err="1"/>
              <a:t>kişilere</a:t>
            </a:r>
            <a:r>
              <a:rPr dirty="0"/>
              <a:t> </a:t>
            </a:r>
            <a:r>
              <a:rPr dirty="0" err="1"/>
              <a:t>yönelik</a:t>
            </a:r>
            <a:r>
              <a:rPr dirty="0"/>
              <a:t> </a:t>
            </a:r>
            <a:r>
              <a:rPr dirty="0" err="1"/>
              <a:t>bir</a:t>
            </a:r>
            <a:r>
              <a:rPr dirty="0"/>
              <a:t> </a:t>
            </a:r>
            <a:r>
              <a:rPr dirty="0" err="1"/>
              <a:t>üründür</a:t>
            </a:r>
            <a:r>
              <a:rPr dirty="0"/>
              <a:t>. </a:t>
            </a:r>
            <a:r>
              <a:rPr dirty="0" err="1"/>
              <a:t>Özellikle</a:t>
            </a:r>
            <a:r>
              <a:rPr dirty="0"/>
              <a:t> </a:t>
            </a:r>
            <a:r>
              <a:rPr dirty="0" err="1"/>
              <a:t>estetik</a:t>
            </a:r>
            <a:r>
              <a:rPr dirty="0"/>
              <a:t> </a:t>
            </a:r>
            <a:r>
              <a:rPr dirty="0" err="1"/>
              <a:t>operasyonlar</a:t>
            </a:r>
            <a:r>
              <a:rPr dirty="0"/>
              <a:t>, </a:t>
            </a:r>
            <a:r>
              <a:rPr dirty="0" err="1"/>
              <a:t>saç</a:t>
            </a:r>
            <a:r>
              <a:rPr dirty="0"/>
              <a:t> </a:t>
            </a:r>
            <a:r>
              <a:rPr dirty="0" err="1"/>
              <a:t>ekimi</a:t>
            </a:r>
            <a:r>
              <a:rPr dirty="0"/>
              <a:t>, </a:t>
            </a:r>
            <a:r>
              <a:rPr dirty="0" err="1"/>
              <a:t>diş</a:t>
            </a:r>
            <a:r>
              <a:rPr dirty="0"/>
              <a:t> </a:t>
            </a:r>
            <a:r>
              <a:rPr dirty="0" err="1"/>
              <a:t>tedavileri</a:t>
            </a:r>
            <a:r>
              <a:rPr dirty="0"/>
              <a:t> </a:t>
            </a:r>
            <a:r>
              <a:rPr dirty="0" err="1"/>
              <a:t>ve</a:t>
            </a:r>
            <a:r>
              <a:rPr dirty="0"/>
              <a:t> </a:t>
            </a:r>
            <a:r>
              <a:rPr dirty="0" err="1"/>
              <a:t>göz</a:t>
            </a:r>
            <a:r>
              <a:rPr dirty="0"/>
              <a:t> </a:t>
            </a:r>
            <a:r>
              <a:rPr dirty="0" err="1"/>
              <a:t>ameliyatları</a:t>
            </a:r>
            <a:r>
              <a:rPr dirty="0"/>
              <a:t> </a:t>
            </a:r>
            <a:r>
              <a:rPr dirty="0" err="1"/>
              <a:t>gibi</a:t>
            </a:r>
            <a:r>
              <a:rPr dirty="0"/>
              <a:t> </a:t>
            </a:r>
            <a:r>
              <a:rPr dirty="0" err="1"/>
              <a:t>işlemlemler</a:t>
            </a:r>
            <a:r>
              <a:rPr dirty="0"/>
              <a:t> </a:t>
            </a:r>
            <a:r>
              <a:rPr dirty="0" err="1"/>
              <a:t>sonrasında</a:t>
            </a:r>
            <a:r>
              <a:rPr dirty="0"/>
              <a:t> </a:t>
            </a:r>
            <a:r>
              <a:rPr dirty="0" err="1"/>
              <a:t>oluşabilecek</a:t>
            </a:r>
            <a:r>
              <a:rPr dirty="0"/>
              <a:t> </a:t>
            </a:r>
            <a:r>
              <a:rPr dirty="0" err="1"/>
              <a:t>komplikasyonları</a:t>
            </a:r>
            <a:r>
              <a:rPr dirty="0"/>
              <a:t> </a:t>
            </a:r>
            <a:r>
              <a:rPr dirty="0" err="1"/>
              <a:t>kapsar</a:t>
            </a:r>
            <a:r>
              <a:rPr dirty="0"/>
              <a:t>.</a:t>
            </a:r>
          </a:p>
        </p:txBody>
      </p:sp>
      <p:sp>
        <p:nvSpPr>
          <p:cNvPr id="184" name="Hedef Kitlemiz:"/>
          <p:cNvSpPr txBox="1"/>
          <p:nvPr/>
        </p:nvSpPr>
        <p:spPr>
          <a:xfrm>
            <a:off x="1998830" y="3181405"/>
            <a:ext cx="8829341" cy="1497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a:lnSpc>
                <a:spcPct val="90000"/>
              </a:lnSpc>
              <a:spcBef>
                <a:spcPts val="2300"/>
              </a:spcBef>
              <a:defRPr sz="9800">
                <a:solidFill>
                  <a:srgbClr val="D93E2B"/>
                </a:solidFill>
                <a:latin typeface="+mn-lt"/>
                <a:ea typeface="+mn-ea"/>
                <a:cs typeface="+mn-cs"/>
                <a:sym typeface="Hoefler Text"/>
              </a:defRPr>
            </a:lvl1pPr>
          </a:lstStyle>
          <a:p>
            <a:r>
              <a:rPr dirty="0"/>
              <a:t>Heder </a:t>
            </a:r>
            <a:r>
              <a:rPr lang="en-US" dirty="0" err="1"/>
              <a:t>Kitlemiz</a:t>
            </a:r>
            <a:r>
              <a:rPr dirty="0"/>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minat ve Primler"/>
          <p:cNvSpPr txBox="1">
            <a:spLocks noGrp="1"/>
          </p:cNvSpPr>
          <p:nvPr>
            <p:ph type="title"/>
          </p:nvPr>
        </p:nvSpPr>
        <p:spPr>
          <a:prstGeom prst="rect">
            <a:avLst/>
          </a:prstGeom>
        </p:spPr>
        <p:txBody>
          <a:bodyPr/>
          <a:lstStyle/>
          <a:p>
            <a:r>
              <a:rPr dirty="0" err="1"/>
              <a:t>Teminat</a:t>
            </a:r>
            <a:r>
              <a:rPr dirty="0"/>
              <a:t> </a:t>
            </a:r>
            <a:r>
              <a:rPr dirty="0" err="1"/>
              <a:t>ve</a:t>
            </a:r>
            <a:r>
              <a:rPr dirty="0"/>
              <a:t> </a:t>
            </a:r>
            <a:r>
              <a:rPr dirty="0" err="1"/>
              <a:t>Primler</a:t>
            </a:r>
            <a:endParaRPr dirty="0"/>
          </a:p>
        </p:txBody>
      </p:sp>
      <p:sp>
        <p:nvSpPr>
          <p:cNvPr id="188" name="Seyahat ve Konaklama Giderleri: 1.800 EUR’ya kadar maksimum 7 gün…"/>
          <p:cNvSpPr txBox="1">
            <a:spLocks noGrp="1"/>
          </p:cNvSpPr>
          <p:nvPr>
            <p:ph type="body" idx="1"/>
          </p:nvPr>
        </p:nvSpPr>
        <p:spPr>
          <a:prstGeom prst="rect">
            <a:avLst/>
          </a:prstGeom>
        </p:spPr>
        <p:txBody>
          <a:bodyPr/>
          <a:lstStyle/>
          <a:p>
            <a:pPr marL="457200" indent="-457200"/>
            <a:r>
              <a:rPr dirty="0" err="1"/>
              <a:t>Seyahat</a:t>
            </a:r>
            <a:r>
              <a:rPr dirty="0"/>
              <a:t> </a:t>
            </a:r>
            <a:r>
              <a:rPr dirty="0" err="1"/>
              <a:t>ve</a:t>
            </a:r>
            <a:r>
              <a:rPr dirty="0"/>
              <a:t> </a:t>
            </a:r>
            <a:r>
              <a:rPr dirty="0" err="1"/>
              <a:t>Konaklama</a:t>
            </a:r>
            <a:r>
              <a:rPr dirty="0"/>
              <a:t> </a:t>
            </a:r>
            <a:r>
              <a:rPr dirty="0" err="1"/>
              <a:t>Giderleri</a:t>
            </a:r>
            <a:r>
              <a:rPr dirty="0"/>
              <a:t>: 1.800 </a:t>
            </a:r>
            <a:r>
              <a:rPr dirty="0" err="1"/>
              <a:t>EUR’ya</a:t>
            </a:r>
            <a:r>
              <a:rPr dirty="0"/>
              <a:t> </a:t>
            </a:r>
            <a:r>
              <a:rPr dirty="0" err="1"/>
              <a:t>kadar</a:t>
            </a:r>
            <a:r>
              <a:rPr dirty="0"/>
              <a:t> </a:t>
            </a:r>
            <a:r>
              <a:rPr dirty="0" err="1"/>
              <a:t>maksimum</a:t>
            </a:r>
            <a:r>
              <a:rPr dirty="0"/>
              <a:t> 7 </a:t>
            </a:r>
            <a:r>
              <a:rPr dirty="0" err="1"/>
              <a:t>gün</a:t>
            </a:r>
            <a:r>
              <a:rPr dirty="0"/>
              <a:t> </a:t>
            </a:r>
          </a:p>
          <a:p>
            <a:pPr marL="457200" indent="-457200"/>
            <a:r>
              <a:rPr dirty="0"/>
              <a:t>Ek </a:t>
            </a:r>
            <a:r>
              <a:rPr dirty="0" err="1"/>
              <a:t>Seyahat</a:t>
            </a:r>
            <a:r>
              <a:rPr dirty="0"/>
              <a:t> </a:t>
            </a:r>
            <a:r>
              <a:rPr dirty="0" err="1"/>
              <a:t>Masrafları</a:t>
            </a:r>
            <a:r>
              <a:rPr dirty="0"/>
              <a:t>: 1.800 </a:t>
            </a:r>
            <a:r>
              <a:rPr dirty="0" err="1"/>
              <a:t>EUR’ya</a:t>
            </a:r>
            <a:r>
              <a:rPr dirty="0"/>
              <a:t> </a:t>
            </a:r>
            <a:r>
              <a:rPr dirty="0" err="1"/>
              <a:t>kadar</a:t>
            </a:r>
            <a:r>
              <a:rPr dirty="0"/>
              <a:t> </a:t>
            </a:r>
            <a:r>
              <a:rPr dirty="0" err="1"/>
              <a:t>maksimum</a:t>
            </a:r>
            <a:r>
              <a:rPr dirty="0"/>
              <a:t> 7 </a:t>
            </a:r>
            <a:r>
              <a:rPr dirty="0" err="1"/>
              <a:t>gün</a:t>
            </a:r>
            <a:r>
              <a:rPr dirty="0"/>
              <a:t> </a:t>
            </a:r>
          </a:p>
          <a:p>
            <a:pPr marL="457200" indent="-457200"/>
            <a:r>
              <a:rPr dirty="0" err="1"/>
              <a:t>Refakatçi</a:t>
            </a:r>
            <a:r>
              <a:rPr dirty="0"/>
              <a:t> </a:t>
            </a:r>
            <a:r>
              <a:rPr dirty="0" err="1"/>
              <a:t>Teminatı</a:t>
            </a:r>
            <a:r>
              <a:rPr dirty="0"/>
              <a:t>: 1.800 </a:t>
            </a:r>
            <a:r>
              <a:rPr dirty="0" err="1"/>
              <a:t>EUR’ya</a:t>
            </a:r>
            <a:r>
              <a:rPr dirty="0"/>
              <a:t> </a:t>
            </a:r>
            <a:r>
              <a:rPr dirty="0" err="1"/>
              <a:t>kadar</a:t>
            </a:r>
            <a:r>
              <a:rPr dirty="0"/>
              <a:t> </a:t>
            </a:r>
            <a:r>
              <a:rPr dirty="0" err="1"/>
              <a:t>maksimum</a:t>
            </a:r>
            <a:r>
              <a:rPr dirty="0"/>
              <a:t> 7 </a:t>
            </a:r>
            <a:r>
              <a:rPr dirty="0" err="1"/>
              <a:t>gün</a:t>
            </a:r>
            <a:r>
              <a:rPr dirty="0"/>
              <a:t> </a:t>
            </a:r>
          </a:p>
          <a:p>
            <a:pPr marL="457200" indent="-457200"/>
            <a:r>
              <a:rPr dirty="0" err="1"/>
              <a:t>Cenaze</a:t>
            </a:r>
            <a:r>
              <a:rPr dirty="0"/>
              <a:t> </a:t>
            </a:r>
            <a:r>
              <a:rPr dirty="0" err="1"/>
              <a:t>Masrafları</a:t>
            </a:r>
            <a:r>
              <a:rPr dirty="0"/>
              <a:t> </a:t>
            </a:r>
            <a:r>
              <a:rPr dirty="0" err="1"/>
              <a:t>veya</a:t>
            </a:r>
            <a:r>
              <a:rPr dirty="0"/>
              <a:t> </a:t>
            </a:r>
            <a:r>
              <a:rPr dirty="0" err="1"/>
              <a:t>Ülkeye</a:t>
            </a:r>
            <a:r>
              <a:rPr dirty="0"/>
              <a:t> Geri </a:t>
            </a:r>
            <a:r>
              <a:rPr dirty="0" err="1"/>
              <a:t>Dönüş</a:t>
            </a:r>
            <a:r>
              <a:rPr dirty="0"/>
              <a:t> </a:t>
            </a:r>
            <a:r>
              <a:rPr dirty="0" err="1"/>
              <a:t>Giderleri</a:t>
            </a:r>
            <a:r>
              <a:rPr dirty="0"/>
              <a:t>: 5.000 </a:t>
            </a:r>
            <a:r>
              <a:rPr dirty="0" err="1"/>
              <a:t>EUR’ya</a:t>
            </a:r>
            <a:r>
              <a:rPr dirty="0"/>
              <a:t> </a:t>
            </a:r>
            <a:r>
              <a:rPr dirty="0" err="1"/>
              <a:t>kadar</a:t>
            </a:r>
            <a:br>
              <a:rPr dirty="0"/>
            </a:br>
            <a:br>
              <a:rPr dirty="0"/>
            </a:b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Muafiyetler"/>
          <p:cNvSpPr txBox="1">
            <a:spLocks noGrp="1"/>
          </p:cNvSpPr>
          <p:nvPr>
            <p:ph type="title"/>
          </p:nvPr>
        </p:nvSpPr>
        <p:spPr>
          <a:prstGeom prst="rect">
            <a:avLst/>
          </a:prstGeom>
        </p:spPr>
        <p:txBody>
          <a:bodyPr/>
          <a:lstStyle/>
          <a:p>
            <a:r>
              <a:t>Muafiyetler </a:t>
            </a:r>
          </a:p>
        </p:txBody>
      </p:sp>
      <p:sp>
        <p:nvSpPr>
          <p:cNvPr id="192" name="Uçak masrafı için her bir hasarda 100 EUR…"/>
          <p:cNvSpPr txBox="1">
            <a:spLocks noGrp="1"/>
          </p:cNvSpPr>
          <p:nvPr>
            <p:ph type="body" idx="1"/>
          </p:nvPr>
        </p:nvSpPr>
        <p:spPr>
          <a:prstGeom prst="rect">
            <a:avLst/>
          </a:prstGeom>
        </p:spPr>
        <p:txBody>
          <a:bodyPr/>
          <a:lstStyle/>
          <a:p>
            <a:pPr marL="457200" indent="-457200">
              <a:defRPr sz="4400"/>
            </a:pPr>
            <a:r>
              <a:rPr sz="4800" dirty="0" err="1"/>
              <a:t>Uçak</a:t>
            </a:r>
            <a:r>
              <a:rPr sz="4800" dirty="0"/>
              <a:t> </a:t>
            </a:r>
            <a:r>
              <a:rPr sz="4800" dirty="0" err="1"/>
              <a:t>masrafı</a:t>
            </a:r>
            <a:r>
              <a:rPr sz="4800" dirty="0"/>
              <a:t> </a:t>
            </a:r>
            <a:r>
              <a:rPr sz="4800" dirty="0" err="1"/>
              <a:t>için</a:t>
            </a:r>
            <a:r>
              <a:rPr sz="4800" dirty="0"/>
              <a:t> her </a:t>
            </a:r>
            <a:r>
              <a:rPr sz="4800" dirty="0" err="1"/>
              <a:t>bir</a:t>
            </a:r>
            <a:r>
              <a:rPr sz="4800" dirty="0"/>
              <a:t> </a:t>
            </a:r>
            <a:r>
              <a:rPr sz="4800" dirty="0" err="1"/>
              <a:t>hasarda</a:t>
            </a:r>
            <a:r>
              <a:rPr sz="4800" dirty="0"/>
              <a:t> 100 EUR</a:t>
            </a:r>
          </a:p>
          <a:p>
            <a:pPr marL="457200" indent="-457200">
              <a:defRPr sz="4400"/>
            </a:pPr>
            <a:r>
              <a:rPr sz="4800" dirty="0" err="1"/>
              <a:t>Konaklama</a:t>
            </a:r>
            <a:r>
              <a:rPr sz="4800" dirty="0"/>
              <a:t> </a:t>
            </a:r>
            <a:r>
              <a:rPr sz="4800" dirty="0" err="1"/>
              <a:t>ve</a:t>
            </a:r>
            <a:r>
              <a:rPr sz="4800" dirty="0"/>
              <a:t> </a:t>
            </a:r>
            <a:r>
              <a:rPr sz="4800" dirty="0" err="1"/>
              <a:t>günlük</a:t>
            </a:r>
            <a:r>
              <a:rPr sz="4800" dirty="0"/>
              <a:t> </a:t>
            </a:r>
            <a:r>
              <a:rPr sz="4800" dirty="0" err="1"/>
              <a:t>ödenek</a:t>
            </a:r>
            <a:r>
              <a:rPr sz="4800" dirty="0"/>
              <a:t> </a:t>
            </a:r>
            <a:r>
              <a:rPr sz="4800" dirty="0" err="1"/>
              <a:t>için</a:t>
            </a:r>
            <a:r>
              <a:rPr sz="4800" dirty="0"/>
              <a:t> her </a:t>
            </a:r>
            <a:r>
              <a:rPr sz="4800" dirty="0" err="1"/>
              <a:t>bir</a:t>
            </a:r>
            <a:r>
              <a:rPr sz="4800" dirty="0"/>
              <a:t> </a:t>
            </a:r>
            <a:r>
              <a:rPr sz="4800" dirty="0" err="1"/>
              <a:t>hasarda</a:t>
            </a:r>
            <a:r>
              <a:rPr sz="4800" dirty="0"/>
              <a:t> 100 EUR </a:t>
            </a:r>
            <a:br>
              <a:rPr dirty="0"/>
            </a:br>
            <a:br>
              <a:rPr dirty="0"/>
            </a:br>
            <a:endParaRPr dirty="0"/>
          </a:p>
        </p:txBody>
      </p:sp>
      <p:sp>
        <p:nvSpPr>
          <p:cNvPr id="194" name="Sigortacılıkta muafiyet, belirli bir hususun ya da durumun kapsam dışı bırakılmasına denir."/>
          <p:cNvSpPr txBox="1"/>
          <p:nvPr/>
        </p:nvSpPr>
        <p:spPr>
          <a:xfrm>
            <a:off x="1137423" y="3687066"/>
            <a:ext cx="22294077"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r>
              <a:rPr dirty="0" err="1"/>
              <a:t>Sigortacılıkta</a:t>
            </a:r>
            <a:r>
              <a:rPr dirty="0"/>
              <a:t> </a:t>
            </a:r>
            <a:r>
              <a:rPr dirty="0" err="1"/>
              <a:t>muafiyet</a:t>
            </a:r>
            <a:r>
              <a:rPr dirty="0"/>
              <a:t>, </a:t>
            </a:r>
            <a:r>
              <a:rPr lang="tr-TR" dirty="0"/>
              <a:t>hasar ödemesinde belirli bir tutarın sigortalı üzerinde kalmasına denir.</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3A934-5947-D569-83EB-FA4E312FFE44}"/>
              </a:ext>
            </a:extLst>
          </p:cNvPr>
          <p:cNvSpPr>
            <a:spLocks noGrp="1"/>
          </p:cNvSpPr>
          <p:nvPr>
            <p:ph type="title"/>
          </p:nvPr>
        </p:nvSpPr>
        <p:spPr>
          <a:xfrm>
            <a:off x="952500" y="558800"/>
            <a:ext cx="22479000" cy="3442237"/>
          </a:xfrm>
        </p:spPr>
        <p:txBody>
          <a:bodyPr>
            <a:normAutofit/>
          </a:bodyPr>
          <a:lstStyle/>
          <a:p>
            <a:r>
              <a:rPr lang="en-TR" sz="6600" dirty="0"/>
              <a:t>Foliküler Ünite Foliküler Ünite Ekstraksiyonu(FUE) / Direkt Saç Ekimi (DHI) Teminata Dahil:</a:t>
            </a:r>
          </a:p>
        </p:txBody>
      </p:sp>
      <p:sp>
        <p:nvSpPr>
          <p:cNvPr id="3" name="Text Placeholder 2">
            <a:extLst>
              <a:ext uri="{FF2B5EF4-FFF2-40B4-BE49-F238E27FC236}">
                <a16:creationId xmlns:a16="http://schemas.microsoft.com/office/drawing/2014/main" id="{1202C945-1D7D-13AA-A444-28351C8416F9}"/>
              </a:ext>
            </a:extLst>
          </p:cNvPr>
          <p:cNvSpPr>
            <a:spLocks noGrp="1"/>
          </p:cNvSpPr>
          <p:nvPr>
            <p:ph type="body" idx="1"/>
          </p:nvPr>
        </p:nvSpPr>
        <p:spPr>
          <a:xfrm>
            <a:off x="952500" y="3695700"/>
            <a:ext cx="17135475" cy="10020300"/>
          </a:xfrm>
        </p:spPr>
        <p:txBody>
          <a:bodyPr/>
          <a:lstStyle/>
          <a:p>
            <a:pPr>
              <a:lnSpc>
                <a:spcPts val="2925"/>
              </a:lnSpc>
            </a:pPr>
            <a:endParaRPr lang="en-US" dirty="0">
              <a:solidFill>
                <a:srgbClr val="403F3F"/>
              </a:solidFill>
              <a:effectLst/>
              <a:latin typeface="YAFdJs2qTWQ 0"/>
            </a:endParaRPr>
          </a:p>
          <a:p>
            <a:pPr>
              <a:lnSpc>
                <a:spcPts val="2925"/>
              </a:lnSpc>
            </a:pPr>
            <a:r>
              <a:rPr lang="en-US" b="1" i="0" dirty="0" err="1">
                <a:solidFill>
                  <a:srgbClr val="403F3F"/>
                </a:solidFill>
                <a:effectLst/>
                <a:latin typeface="Palatino" pitchFamily="2" charset="77"/>
                <a:ea typeface="Palatino" pitchFamily="2" charset="77"/>
              </a:rPr>
              <a:t>Enfeksiyon</a:t>
            </a:r>
            <a:r>
              <a:rPr lang="en-US" b="1" i="0" dirty="0">
                <a:solidFill>
                  <a:srgbClr val="403F3F"/>
                </a:solidFill>
                <a:effectLst/>
                <a:latin typeface="Palatino" pitchFamily="2" charset="77"/>
                <a:ea typeface="Palatino" pitchFamily="2" charset="77"/>
              </a:rPr>
              <a:t>:</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Ameliyat</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sonrası</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enfeksiyon</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Cerrahi</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alan</a:t>
            </a:r>
            <a:endParaRPr lang="en-US" b="0" i="0" dirty="0">
              <a:solidFill>
                <a:srgbClr val="403F3F"/>
              </a:solidFill>
              <a:effectLst/>
              <a:latin typeface="Palatino" pitchFamily="2" charset="77"/>
              <a:ea typeface="Palatino" pitchFamily="2" charset="77"/>
            </a:endParaRPr>
          </a:p>
          <a:p>
            <a:pPr marL="0" indent="0">
              <a:lnSpc>
                <a:spcPts val="2925"/>
              </a:lnSpc>
              <a:buNone/>
            </a:pP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enfeksiyonu</a:t>
            </a:r>
            <a:r>
              <a:rPr lang="en-US" b="0" i="0" dirty="0">
                <a:solidFill>
                  <a:srgbClr val="403F3F"/>
                </a:solidFill>
                <a:effectLst/>
                <a:latin typeface="Palatino" pitchFamily="2" charset="77"/>
                <a:ea typeface="Palatino" pitchFamily="2" charset="77"/>
              </a:rPr>
              <a:t> - SSI)</a:t>
            </a:r>
            <a:endParaRPr lang="en-US" dirty="0">
              <a:solidFill>
                <a:srgbClr val="403F3F"/>
              </a:solidFill>
              <a:effectLst/>
              <a:latin typeface="Palatino" pitchFamily="2" charset="77"/>
              <a:ea typeface="Palatino" pitchFamily="2" charset="77"/>
            </a:endParaRPr>
          </a:p>
          <a:p>
            <a:pPr>
              <a:lnSpc>
                <a:spcPts val="2925"/>
              </a:lnSpc>
            </a:pPr>
            <a:r>
              <a:rPr lang="en-US" b="1" i="0" dirty="0" err="1">
                <a:solidFill>
                  <a:srgbClr val="403F3F"/>
                </a:solidFill>
                <a:effectLst/>
                <a:latin typeface="Palatino" pitchFamily="2" charset="77"/>
                <a:ea typeface="Palatino" pitchFamily="2" charset="77"/>
              </a:rPr>
              <a:t>Kanama</a:t>
            </a:r>
            <a:r>
              <a:rPr lang="en-US" b="1" i="0" dirty="0">
                <a:solidFill>
                  <a:srgbClr val="403F3F"/>
                </a:solidFill>
                <a:effectLst/>
                <a:latin typeface="Palatino" pitchFamily="2" charset="77"/>
                <a:ea typeface="Palatino" pitchFamily="2" charset="77"/>
              </a:rPr>
              <a:t>:</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Aşırı</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kanama</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Hemoraj</a:t>
            </a:r>
            <a:r>
              <a:rPr lang="en-US" b="0" i="0" dirty="0">
                <a:solidFill>
                  <a:srgbClr val="403F3F"/>
                </a:solidFill>
                <a:effectLst/>
                <a:latin typeface="Palatino" pitchFamily="2" charset="77"/>
                <a:ea typeface="Palatino" pitchFamily="2" charset="77"/>
              </a:rPr>
              <a:t>)</a:t>
            </a:r>
            <a:endParaRPr lang="en-US" dirty="0">
              <a:solidFill>
                <a:srgbClr val="403F3F"/>
              </a:solidFill>
              <a:effectLst/>
              <a:latin typeface="Palatino" pitchFamily="2" charset="77"/>
              <a:ea typeface="Palatino" pitchFamily="2" charset="77"/>
            </a:endParaRPr>
          </a:p>
          <a:p>
            <a:pPr>
              <a:lnSpc>
                <a:spcPts val="2925"/>
              </a:lnSpc>
            </a:pPr>
            <a:r>
              <a:rPr lang="en-US" b="1" i="0" dirty="0" err="1">
                <a:solidFill>
                  <a:srgbClr val="403F3F"/>
                </a:solidFill>
                <a:effectLst/>
                <a:latin typeface="Palatino" pitchFamily="2" charset="77"/>
                <a:ea typeface="Palatino" pitchFamily="2" charset="77"/>
              </a:rPr>
              <a:t>Şişlik</a:t>
            </a:r>
            <a:r>
              <a:rPr lang="en-US" b="1"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Saç</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derisinde</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ödem</a:t>
            </a:r>
            <a:endParaRPr lang="en-US" dirty="0">
              <a:solidFill>
                <a:srgbClr val="403F3F"/>
              </a:solidFill>
              <a:effectLst/>
              <a:latin typeface="Palatino" pitchFamily="2" charset="77"/>
              <a:ea typeface="Palatino" pitchFamily="2" charset="77"/>
            </a:endParaRPr>
          </a:p>
          <a:p>
            <a:pPr>
              <a:lnSpc>
                <a:spcPts val="2925"/>
              </a:lnSpc>
            </a:pPr>
            <a:r>
              <a:rPr lang="en-US" b="1" i="0" dirty="0" err="1">
                <a:solidFill>
                  <a:srgbClr val="403F3F"/>
                </a:solidFill>
                <a:effectLst/>
                <a:latin typeface="Palatino" pitchFamily="2" charset="77"/>
                <a:ea typeface="Palatino" pitchFamily="2" charset="77"/>
              </a:rPr>
              <a:t>Ağrı</a:t>
            </a:r>
            <a:r>
              <a:rPr lang="en-US" b="1" i="0" dirty="0">
                <a:solidFill>
                  <a:srgbClr val="403F3F"/>
                </a:solidFill>
                <a:effectLst/>
                <a:latin typeface="Palatino" pitchFamily="2" charset="77"/>
                <a:ea typeface="Palatino" pitchFamily="2" charset="77"/>
              </a:rPr>
              <a:t> </a:t>
            </a:r>
            <a:r>
              <a:rPr lang="en-US" b="1" i="0" dirty="0" err="1">
                <a:solidFill>
                  <a:srgbClr val="403F3F"/>
                </a:solidFill>
                <a:effectLst/>
                <a:latin typeface="Palatino" pitchFamily="2" charset="77"/>
                <a:ea typeface="Palatino" pitchFamily="2" charset="77"/>
              </a:rPr>
              <a:t>ve</a:t>
            </a:r>
            <a:r>
              <a:rPr lang="en-US" b="1" i="0" dirty="0">
                <a:solidFill>
                  <a:srgbClr val="403F3F"/>
                </a:solidFill>
                <a:effectLst/>
                <a:latin typeface="Palatino" pitchFamily="2" charset="77"/>
                <a:ea typeface="Palatino" pitchFamily="2" charset="77"/>
              </a:rPr>
              <a:t> </a:t>
            </a:r>
            <a:r>
              <a:rPr lang="en-US" b="1" i="0" dirty="0" err="1">
                <a:solidFill>
                  <a:srgbClr val="403F3F"/>
                </a:solidFill>
                <a:effectLst/>
                <a:latin typeface="Palatino" pitchFamily="2" charset="77"/>
                <a:ea typeface="Palatino" pitchFamily="2" charset="77"/>
              </a:rPr>
              <a:t>Rahatsızlık</a:t>
            </a:r>
            <a:r>
              <a:rPr lang="en-US" b="1" i="0" dirty="0">
                <a:solidFill>
                  <a:srgbClr val="403F3F"/>
                </a:solidFill>
                <a:effectLst/>
                <a:latin typeface="Palatino" pitchFamily="2" charset="77"/>
                <a:ea typeface="Palatino" pitchFamily="2" charset="77"/>
              </a:rPr>
              <a:t>:</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Ameliyat</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sonrası</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ağrı</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sendromu</a:t>
            </a:r>
            <a:endParaRPr lang="en-US" dirty="0">
              <a:solidFill>
                <a:srgbClr val="403F3F"/>
              </a:solidFill>
              <a:effectLst/>
              <a:latin typeface="Palatino" pitchFamily="2" charset="77"/>
              <a:ea typeface="Palatino" pitchFamily="2" charset="77"/>
            </a:endParaRPr>
          </a:p>
          <a:p>
            <a:pPr>
              <a:lnSpc>
                <a:spcPts val="2925"/>
              </a:lnSpc>
            </a:pPr>
            <a:r>
              <a:rPr lang="en-US" b="1" i="0" dirty="0" err="1">
                <a:solidFill>
                  <a:srgbClr val="403F3F"/>
                </a:solidFill>
                <a:effectLst/>
                <a:latin typeface="Palatino" pitchFamily="2" charset="77"/>
                <a:ea typeface="Palatino" pitchFamily="2" charset="77"/>
              </a:rPr>
              <a:t>Folikülit</a:t>
            </a:r>
            <a:r>
              <a:rPr lang="en-US" b="1" i="0" dirty="0">
                <a:solidFill>
                  <a:srgbClr val="403F3F"/>
                </a:solidFill>
                <a:effectLst/>
                <a:latin typeface="Palatino" pitchFamily="2" charset="77"/>
                <a:ea typeface="Palatino" pitchFamily="2" charset="77"/>
              </a:rPr>
              <a:t>:</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Saç</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foliküllerinin</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enfeksiyonu</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veya</a:t>
            </a:r>
            <a:endParaRPr lang="en-US" b="0" i="0" dirty="0">
              <a:solidFill>
                <a:srgbClr val="403F3F"/>
              </a:solidFill>
              <a:effectLst/>
              <a:latin typeface="Palatino" pitchFamily="2" charset="77"/>
              <a:ea typeface="Palatino" pitchFamily="2" charset="77"/>
            </a:endParaRPr>
          </a:p>
          <a:p>
            <a:pPr marL="0" indent="0">
              <a:lnSpc>
                <a:spcPts val="2925"/>
              </a:lnSpc>
              <a:buNone/>
            </a:pP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iltihaplanması</a:t>
            </a:r>
            <a:endParaRPr lang="en-US" dirty="0">
              <a:solidFill>
                <a:srgbClr val="403F3F"/>
              </a:solidFill>
              <a:effectLst/>
              <a:latin typeface="Palatino" pitchFamily="2" charset="77"/>
              <a:ea typeface="Palatino" pitchFamily="2" charset="77"/>
            </a:endParaRPr>
          </a:p>
          <a:p>
            <a:pPr>
              <a:lnSpc>
                <a:spcPts val="2925"/>
              </a:lnSpc>
            </a:pPr>
            <a:r>
              <a:rPr lang="en-US" b="1" i="0" dirty="0" err="1">
                <a:solidFill>
                  <a:srgbClr val="403F3F"/>
                </a:solidFill>
                <a:effectLst/>
                <a:latin typeface="Palatino" pitchFamily="2" charset="77"/>
                <a:ea typeface="Palatino" pitchFamily="2" charset="77"/>
              </a:rPr>
              <a:t>Uyuşma</a:t>
            </a:r>
            <a:r>
              <a:rPr lang="en-US" b="1" i="0" dirty="0">
                <a:solidFill>
                  <a:srgbClr val="403F3F"/>
                </a:solidFill>
                <a:effectLst/>
                <a:latin typeface="Palatino" pitchFamily="2" charset="77"/>
                <a:ea typeface="Palatino" pitchFamily="2" charset="77"/>
              </a:rPr>
              <a:t>:</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Geçici</a:t>
            </a:r>
            <a:r>
              <a:rPr lang="en-US" b="0" i="0" dirty="0">
                <a:solidFill>
                  <a:srgbClr val="403F3F"/>
                </a:solidFill>
                <a:effectLst/>
                <a:latin typeface="Palatino" pitchFamily="2" charset="77"/>
                <a:ea typeface="Palatino" pitchFamily="2" charset="77"/>
              </a:rPr>
              <a:t> his </a:t>
            </a:r>
            <a:r>
              <a:rPr lang="en-US" b="0" i="0" dirty="0" err="1">
                <a:solidFill>
                  <a:srgbClr val="403F3F"/>
                </a:solidFill>
                <a:effectLst/>
                <a:latin typeface="Palatino" pitchFamily="2" charset="77"/>
                <a:ea typeface="Palatino" pitchFamily="2" charset="77"/>
              </a:rPr>
              <a:t>kaybı</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Parestezi</a:t>
            </a:r>
            <a:r>
              <a:rPr lang="en-US" b="0" i="0" dirty="0">
                <a:solidFill>
                  <a:srgbClr val="403F3F"/>
                </a:solidFill>
                <a:effectLst/>
                <a:latin typeface="Palatino" pitchFamily="2" charset="77"/>
                <a:ea typeface="Palatino" pitchFamily="2" charset="77"/>
              </a:rPr>
              <a:t>)</a:t>
            </a:r>
            <a:endParaRPr lang="en-US" dirty="0">
              <a:solidFill>
                <a:srgbClr val="403F3F"/>
              </a:solidFill>
              <a:effectLst/>
              <a:latin typeface="Palatino" pitchFamily="2" charset="77"/>
              <a:ea typeface="Palatino" pitchFamily="2" charset="77"/>
            </a:endParaRPr>
          </a:p>
          <a:p>
            <a:pPr>
              <a:lnSpc>
                <a:spcPts val="2925"/>
              </a:lnSpc>
            </a:pPr>
            <a:r>
              <a:rPr lang="en-US" b="1" i="0" dirty="0" err="1">
                <a:solidFill>
                  <a:srgbClr val="403F3F"/>
                </a:solidFill>
                <a:effectLst/>
                <a:latin typeface="Palatino" pitchFamily="2" charset="77"/>
                <a:ea typeface="Palatino" pitchFamily="2" charset="77"/>
              </a:rPr>
              <a:t>Nekroz</a:t>
            </a:r>
            <a:r>
              <a:rPr lang="en-US" b="1" i="0" dirty="0">
                <a:solidFill>
                  <a:srgbClr val="403F3F"/>
                </a:solidFill>
                <a:effectLst/>
                <a:latin typeface="Palatino" pitchFamily="2" charset="77"/>
                <a:ea typeface="Palatino" pitchFamily="2" charset="77"/>
              </a:rPr>
              <a:t>:</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Nadiren</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doku</a:t>
            </a:r>
            <a:r>
              <a:rPr lang="en-US" b="0" i="0" dirty="0">
                <a:solidFill>
                  <a:srgbClr val="403F3F"/>
                </a:solidFill>
                <a:effectLst/>
                <a:latin typeface="Palatino" pitchFamily="2" charset="77"/>
                <a:ea typeface="Palatino" pitchFamily="2" charset="77"/>
              </a:rPr>
              <a:t> </a:t>
            </a:r>
            <a:r>
              <a:rPr lang="en-US" b="0" i="0" dirty="0" err="1">
                <a:solidFill>
                  <a:srgbClr val="403F3F"/>
                </a:solidFill>
                <a:effectLst/>
                <a:latin typeface="Palatino" pitchFamily="2" charset="77"/>
                <a:ea typeface="Palatino" pitchFamily="2" charset="77"/>
              </a:rPr>
              <a:t>ölümü</a:t>
            </a:r>
            <a:endParaRPr lang="en-US" dirty="0">
              <a:solidFill>
                <a:srgbClr val="403F3F"/>
              </a:solidFill>
              <a:effectLst/>
              <a:latin typeface="Palatino" pitchFamily="2" charset="77"/>
              <a:ea typeface="Palatino" pitchFamily="2" charset="77"/>
            </a:endParaRPr>
          </a:p>
          <a:p>
            <a:endParaRPr lang="en-TR" dirty="0"/>
          </a:p>
        </p:txBody>
      </p:sp>
      <p:pic>
        <p:nvPicPr>
          <p:cNvPr id="9" name="Picture 8" descr="A person with a hair cut&#10;&#10;AI-generated content may be incorrect.">
            <a:extLst>
              <a:ext uri="{FF2B5EF4-FFF2-40B4-BE49-F238E27FC236}">
                <a16:creationId xmlns:a16="http://schemas.microsoft.com/office/drawing/2014/main" id="{25E8D30D-C98F-7E72-E983-66556E1F1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6166" y="4328330"/>
            <a:ext cx="6487143" cy="4530188"/>
          </a:xfrm>
          <a:prstGeom prst="rect">
            <a:avLst/>
          </a:prstGeom>
        </p:spPr>
      </p:pic>
    </p:spTree>
    <p:extLst>
      <p:ext uri="{BB962C8B-B14F-4D97-AF65-F5344CB8AC3E}">
        <p14:creationId xmlns:p14="http://schemas.microsoft.com/office/powerpoint/2010/main" val="1122245614"/>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Hoefler Text"/>
        <a:ea typeface="Hoefler Text"/>
        <a:cs typeface="Hoefler Text"/>
      </a:majorFont>
      <a:minorFont>
        <a:latin typeface="Hoefler Text"/>
        <a:ea typeface="Hoefler Text"/>
        <a:cs typeface="Hoefler Text"/>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50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Hoefler Text"/>
        <a:ea typeface="Hoefler Text"/>
        <a:cs typeface="Hoefler Text"/>
      </a:majorFont>
      <a:minorFont>
        <a:latin typeface="Hoefler Text"/>
        <a:ea typeface="Hoefler Text"/>
        <a:cs typeface="Hoefler Text"/>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50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58</TotalTime>
  <Words>793</Words>
  <Application>Microsoft Office PowerPoint</Application>
  <PresentationFormat>Özel</PresentationFormat>
  <Paragraphs>84</Paragraphs>
  <Slides>15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Helvetica</vt:lpstr>
      <vt:lpstr>Helvetica Neue</vt:lpstr>
      <vt:lpstr>Hoefler Text</vt:lpstr>
      <vt:lpstr>Palatino</vt:lpstr>
      <vt:lpstr>YAFdJs2qTWQ 0</vt:lpstr>
      <vt:lpstr>Zapf Dingbats</vt:lpstr>
      <vt:lpstr>New_Template4</vt:lpstr>
      <vt:lpstr>Medikal Komplikasyon Sigortası</vt:lpstr>
      <vt:lpstr>Medikal Komplikasyon Sigortası Ne İşe Yarar?</vt:lpstr>
      <vt:lpstr>Medikal Komplikasyon Nedir?</vt:lpstr>
      <vt:lpstr>Medikal Komplikasyon Sigortasından Kimler Faydalanabilir?</vt:lpstr>
      <vt:lpstr>Medikal Komplikasyon Sigortası Neden Yaptırılmalı?</vt:lpstr>
      <vt:lpstr>PowerPoint Sunusu</vt:lpstr>
      <vt:lpstr>Teminat ve Primler</vt:lpstr>
      <vt:lpstr>Muafiyetler </vt:lpstr>
      <vt:lpstr>Foliküler Ünite Foliküler Ünite Ekstraksiyonu(FUE) / Direkt Saç Ekimi (DHI) Teminata Dahil:</vt:lpstr>
      <vt:lpstr>Diş Tedavisi Teminata Dahil:</vt:lpstr>
      <vt:lpstr>İmplantlar Teminata Dahil:</vt:lpstr>
      <vt:lpstr>Kaplamalar / Veneerler Teminata Dahil:</vt:lpstr>
      <vt:lpstr>Lazer Katarak Ameliyatı Teminata Dahil:</vt:lpstr>
      <vt:lpstr>Burun Estetiği (Rhinoplasti) Teminata Dahil:</vt:lpstr>
      <vt:lpstr>Hasar Örnekleri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Sercan Çavuşoğlu</cp:lastModifiedBy>
  <cp:revision>5</cp:revision>
  <dcterms:modified xsi:type="dcterms:W3CDTF">2025-03-26T13:53:08Z</dcterms:modified>
</cp:coreProperties>
</file>